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3" r:id="rId6"/>
    <p:sldId id="264" r:id="rId7"/>
    <p:sldId id="260" r:id="rId8"/>
    <p:sldId id="261" r:id="rId9"/>
    <p:sldId id="262"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0" d="100"/>
          <a:sy n="60"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05370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075831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816590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openxmlformats.org/officeDocument/2006/relationships/hyperlink" Target="https://huggingface.co/transformers/v4.2.2/installation.html" TargetMode="External"/><Relationship Id="rId3" Type="http://schemas.openxmlformats.org/officeDocument/2006/relationships/image" Target="../media/image1.png"/><Relationship Id="rId7" Type="http://schemas.openxmlformats.org/officeDocument/2006/relationships/hyperlink" Target="https://huggingface.co/learn/audio-course/chapter4/classification_models"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hyperlink" Target="https://huggingface.co/tasks/audio-classification" TargetMode="External"/><Relationship Id="rId5" Type="http://schemas.openxmlformats.org/officeDocument/2006/relationships/hyperlink" Target="https://www.techno-science.net/glossaire-definition/Detection-automatique-des-publicites-televisees.html%5d%5b2" TargetMode="Externa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100"/>
          </a:xfrm>
          <a:prstGeom prst="rect">
            <a:avLst/>
          </a:prstGeom>
          <a:solidFill>
            <a:srgbClr val="0C0524">
              <a:alpha val="75000"/>
            </a:srgbClr>
          </a:solidFill>
          <a:ln/>
        </p:spPr>
      </p:sp>
      <p:pic>
        <p:nvPicPr>
          <p:cNvPr id="4" name="Image 1" descr="preencoded.png"/>
          <p:cNvPicPr>
            <a:picLocks noChangeAspect="1"/>
          </p:cNvPicPr>
          <p:nvPr/>
        </p:nvPicPr>
        <p:blipFill>
          <a:blip r:embed="rId4"/>
          <a:stretch>
            <a:fillRect/>
          </a:stretch>
        </p:blipFill>
        <p:spPr>
          <a:xfrm>
            <a:off x="0" y="0"/>
            <a:ext cx="5486400" cy="8232100"/>
          </a:xfrm>
          <a:prstGeom prst="rect">
            <a:avLst/>
          </a:prstGeom>
        </p:spPr>
      </p:pic>
      <p:sp>
        <p:nvSpPr>
          <p:cNvPr id="5" name="Text 1"/>
          <p:cNvSpPr/>
          <p:nvPr/>
        </p:nvSpPr>
        <p:spPr>
          <a:xfrm>
            <a:off x="6226731" y="581739"/>
            <a:ext cx="7663339" cy="4789289"/>
          </a:xfrm>
          <a:prstGeom prst="rect">
            <a:avLst/>
          </a:prstGeom>
          <a:noFill/>
          <a:ln/>
        </p:spPr>
        <p:txBody>
          <a:bodyPr wrap="square" rtlCol="0" anchor="t"/>
          <a:lstStyle/>
          <a:p>
            <a:pPr marL="0" indent="0">
              <a:lnSpc>
                <a:spcPts val="7543"/>
              </a:lnSpc>
              <a:buNone/>
            </a:pPr>
            <a:r>
              <a:rPr lang="en-US" sz="6034" b="1" kern="0" spc="-121" dirty="0">
                <a:solidFill>
                  <a:srgbClr val="FF8AAF"/>
                </a:solidFill>
                <a:latin typeface="Petrona" pitchFamily="34" charset="0"/>
                <a:ea typeface="Petrona" pitchFamily="34" charset="-122"/>
                <a:cs typeface="Petrona" pitchFamily="34" charset="-120"/>
              </a:rPr>
              <a:t>Introduction à la détection automatique des publicités dans les fichiers audio</a:t>
            </a:r>
            <a:endParaRPr lang="en-US" sz="6034" dirty="0"/>
          </a:p>
        </p:txBody>
      </p:sp>
      <p:sp>
        <p:nvSpPr>
          <p:cNvPr id="6" name="Text 2"/>
          <p:cNvSpPr/>
          <p:nvPr/>
        </p:nvSpPr>
        <p:spPr>
          <a:xfrm>
            <a:off x="6226731" y="5688330"/>
            <a:ext cx="8163037" cy="1498533"/>
          </a:xfrm>
          <a:prstGeom prst="rect">
            <a:avLst/>
          </a:prstGeom>
          <a:noFill/>
          <a:ln/>
        </p:spPr>
        <p:txBody>
          <a:bodyPr wrap="square" rtlCol="0" anchor="t"/>
          <a:lstStyle/>
          <a:p>
            <a:pPr marL="0" indent="0">
              <a:lnSpc>
                <a:spcPts val="2665"/>
              </a:lnSpc>
              <a:buNone/>
            </a:pPr>
            <a:r>
              <a:rPr lang="en-US" sz="1666" b="1" kern="0" spc="-33" dirty="0">
                <a:solidFill>
                  <a:srgbClr val="E0D6DE"/>
                </a:solidFill>
                <a:latin typeface="Inter" pitchFamily="34" charset="0"/>
                <a:ea typeface="Inter" pitchFamily="34" charset="-122"/>
                <a:cs typeface="Inter" pitchFamily="34" charset="-120"/>
              </a:rPr>
              <a:t>La détection automatique des publicités dans les fichiers audio est un domaine en pleine expansion. </a:t>
            </a:r>
            <a:r>
              <a:rPr lang="en-US" sz="1666" b="1" kern="0" spc="-33" dirty="0" err="1">
                <a:solidFill>
                  <a:srgbClr val="E0D6DE"/>
                </a:solidFill>
                <a:latin typeface="Inter" pitchFamily="34" charset="0"/>
                <a:ea typeface="Inter" pitchFamily="34" charset="-122"/>
                <a:cs typeface="Inter" pitchFamily="34" charset="-120"/>
              </a:rPr>
              <a:t>Cette</a:t>
            </a:r>
            <a:r>
              <a:rPr lang="en-US" sz="1666" b="1" kern="0" spc="-33" dirty="0">
                <a:solidFill>
                  <a:srgbClr val="E0D6DE"/>
                </a:solidFill>
                <a:latin typeface="Inter" pitchFamily="34" charset="0"/>
                <a:ea typeface="Inter" pitchFamily="34" charset="-122"/>
                <a:cs typeface="Inter" pitchFamily="34" charset="-120"/>
              </a:rPr>
              <a:t> </a:t>
            </a:r>
            <a:r>
              <a:rPr lang="en-US" sz="1666" b="1" kern="0" spc="-33" dirty="0" err="1">
                <a:solidFill>
                  <a:srgbClr val="E0D6DE"/>
                </a:solidFill>
                <a:latin typeface="Inter" pitchFamily="34" charset="0"/>
                <a:ea typeface="Inter" pitchFamily="34" charset="-122"/>
                <a:cs typeface="Inter" pitchFamily="34" charset="-120"/>
              </a:rPr>
              <a:t>technologie</a:t>
            </a:r>
            <a:r>
              <a:rPr lang="en-US" sz="1666" b="1" kern="0" spc="-33" dirty="0">
                <a:solidFill>
                  <a:srgbClr val="E0D6DE"/>
                </a:solidFill>
                <a:latin typeface="Inter" pitchFamily="34" charset="0"/>
                <a:ea typeface="Inter" pitchFamily="34" charset="-122"/>
                <a:cs typeface="Inter" pitchFamily="34" charset="-120"/>
              </a:rPr>
              <a:t> </a:t>
            </a:r>
            <a:r>
              <a:rPr lang="en-US" sz="1666" b="1" kern="0" spc="-33" dirty="0" err="1">
                <a:solidFill>
                  <a:srgbClr val="E0D6DE"/>
                </a:solidFill>
                <a:latin typeface="Inter" pitchFamily="34" charset="0"/>
                <a:ea typeface="Inter" pitchFamily="34" charset="-122"/>
                <a:cs typeface="Inter" pitchFamily="34" charset="-120"/>
              </a:rPr>
              <a:t>permet</a:t>
            </a:r>
            <a:r>
              <a:rPr lang="en-US" sz="1666" b="1" kern="0" spc="-33" dirty="0">
                <a:solidFill>
                  <a:srgbClr val="E0D6DE"/>
                </a:solidFill>
                <a:latin typeface="Inter" pitchFamily="34" charset="0"/>
                <a:ea typeface="Inter" pitchFamily="34" charset="-122"/>
                <a:cs typeface="Inter" pitchFamily="34" charset="-120"/>
              </a:rPr>
              <a:t>  </a:t>
            </a:r>
            <a:r>
              <a:rPr lang="fr-FR" sz="1666" b="1" kern="0" spc="-33" dirty="0">
                <a:solidFill>
                  <a:srgbClr val="E0D6DE"/>
                </a:solidFill>
                <a:latin typeface="Inter" pitchFamily="34" charset="0"/>
                <a:ea typeface="Inter" pitchFamily="34" charset="-122"/>
                <a:cs typeface="Inter" pitchFamily="34" charset="-120"/>
              </a:rPr>
              <a:t>d'identifier</a:t>
            </a:r>
            <a:r>
              <a:rPr lang="en-US" sz="1666" b="1" kern="0" spc="-33" dirty="0">
                <a:solidFill>
                  <a:srgbClr val="E0D6DE"/>
                </a:solidFill>
                <a:latin typeface="Inter" pitchFamily="34" charset="0"/>
                <a:ea typeface="Inter" pitchFamily="34" charset="-122"/>
                <a:cs typeface="Inter" pitchFamily="34" charset="-120"/>
              </a:rPr>
              <a:t>  </a:t>
            </a:r>
            <a:r>
              <a:rPr lang="en-US" sz="1666" b="1" kern="0" spc="-33" dirty="0" err="1">
                <a:solidFill>
                  <a:srgbClr val="E0D6DE"/>
                </a:solidFill>
                <a:latin typeface="Inter" pitchFamily="34" charset="0"/>
                <a:ea typeface="Inter" pitchFamily="34" charset="-122"/>
                <a:cs typeface="Inter" pitchFamily="34" charset="-120"/>
              </a:rPr>
              <a:t>automatiquement</a:t>
            </a:r>
            <a:r>
              <a:rPr lang="en-US" sz="1666" b="1" kern="0" spc="-33" dirty="0">
                <a:solidFill>
                  <a:srgbClr val="E0D6DE"/>
                </a:solidFill>
                <a:latin typeface="Inter" pitchFamily="34" charset="0"/>
                <a:ea typeface="Inter" pitchFamily="34" charset="-122"/>
                <a:cs typeface="Inter" pitchFamily="34" charset="-120"/>
              </a:rPr>
              <a:t> les segments publicitaires des contenus audio, offrant ainsi une expérience d'écoute optimale.</a:t>
            </a:r>
            <a:endParaRPr lang="en-US" sz="1666" b="1" dirty="0"/>
          </a:p>
        </p:txBody>
      </p:sp>
      <p:sp>
        <p:nvSpPr>
          <p:cNvPr id="8" name="Text 4"/>
          <p:cNvSpPr/>
          <p:nvPr/>
        </p:nvSpPr>
        <p:spPr>
          <a:xfrm>
            <a:off x="6331148" y="7416403"/>
            <a:ext cx="129540" cy="97512"/>
          </a:xfrm>
          <a:prstGeom prst="rect">
            <a:avLst/>
          </a:prstGeom>
          <a:noFill/>
          <a:ln/>
        </p:spPr>
        <p:txBody>
          <a:bodyPr wrap="none" rtlCol="0" anchor="t"/>
          <a:lstStyle/>
          <a:p>
            <a:pPr marL="0" indent="0" algn="ctr">
              <a:lnSpc>
                <a:spcPts val="768"/>
              </a:lnSpc>
              <a:buNone/>
            </a:pPr>
            <a:endParaRPr lang="en-US" sz="768"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93790" y="867489"/>
            <a:ext cx="7556421" cy="1488519"/>
          </a:xfrm>
          <a:prstGeom prst="rect">
            <a:avLst/>
          </a:prstGeom>
          <a:noFill/>
          <a:ln/>
        </p:spPr>
        <p:txBody>
          <a:bodyPr wrap="square" rtlCol="0" anchor="t"/>
          <a:lstStyle/>
          <a:p>
            <a:pPr marL="0" indent="0">
              <a:lnSpc>
                <a:spcPts val="5860"/>
              </a:lnSpc>
              <a:buNone/>
            </a:pPr>
            <a:r>
              <a:rPr lang="en-US" sz="4688" b="1" kern="0" spc="-94" dirty="0">
                <a:solidFill>
                  <a:srgbClr val="FF8AAF"/>
                </a:solidFill>
                <a:latin typeface="Petrona" pitchFamily="34" charset="0"/>
                <a:ea typeface="Petrona" pitchFamily="34" charset="-122"/>
                <a:cs typeface="Petrona" pitchFamily="34" charset="-120"/>
              </a:rPr>
              <a:t>Défis et enjeux de la détection des publicités</a:t>
            </a:r>
            <a:endParaRPr lang="en-US" sz="4688" dirty="0"/>
          </a:p>
        </p:txBody>
      </p:sp>
      <p:sp>
        <p:nvSpPr>
          <p:cNvPr id="6" name="Shape 2"/>
          <p:cNvSpPr/>
          <p:nvPr/>
        </p:nvSpPr>
        <p:spPr>
          <a:xfrm>
            <a:off x="793790" y="2951321"/>
            <a:ext cx="510302" cy="510302"/>
          </a:xfrm>
          <a:prstGeom prst="roundRect">
            <a:avLst>
              <a:gd name="adj" fmla="val 18669"/>
            </a:avLst>
          </a:prstGeom>
          <a:solidFill>
            <a:srgbClr val="2F1D63"/>
          </a:solidFill>
          <a:ln w="7620">
            <a:solidFill>
              <a:srgbClr val="48367C"/>
            </a:solidFill>
            <a:prstDash val="solid"/>
          </a:ln>
        </p:spPr>
      </p:sp>
      <p:sp>
        <p:nvSpPr>
          <p:cNvPr id="7" name="Text 3"/>
          <p:cNvSpPr/>
          <p:nvPr/>
        </p:nvSpPr>
        <p:spPr>
          <a:xfrm>
            <a:off x="976074" y="3027759"/>
            <a:ext cx="145733" cy="357307"/>
          </a:xfrm>
          <a:prstGeom prst="rect">
            <a:avLst/>
          </a:prstGeom>
          <a:noFill/>
          <a:ln/>
        </p:spPr>
        <p:txBody>
          <a:bodyPr wrap="none" rtlCol="0" anchor="t"/>
          <a:lstStyle/>
          <a:p>
            <a:pPr marL="0" indent="0" algn="ctr">
              <a:lnSpc>
                <a:spcPts val="2813"/>
              </a:lnSpc>
              <a:buNone/>
            </a:pPr>
            <a:r>
              <a:rPr lang="en-US" sz="2813" b="1" kern="0" spc="-56" dirty="0">
                <a:solidFill>
                  <a:srgbClr val="E0D6DE"/>
                </a:solidFill>
                <a:latin typeface="Petrona" pitchFamily="34" charset="0"/>
                <a:ea typeface="Petrona" pitchFamily="34" charset="-122"/>
                <a:cs typeface="Petrona" pitchFamily="34" charset="-120"/>
              </a:rPr>
              <a:t>1</a:t>
            </a:r>
            <a:endParaRPr lang="en-US" sz="2813" dirty="0"/>
          </a:p>
        </p:txBody>
      </p:sp>
      <p:sp>
        <p:nvSpPr>
          <p:cNvPr id="8" name="Text 4"/>
          <p:cNvSpPr/>
          <p:nvPr/>
        </p:nvSpPr>
        <p:spPr>
          <a:xfrm>
            <a:off x="1530906" y="2951321"/>
            <a:ext cx="2927747" cy="744141"/>
          </a:xfrm>
          <a:prstGeom prst="rect">
            <a:avLst/>
          </a:prstGeom>
          <a:noFill/>
          <a:ln/>
        </p:spPr>
        <p:txBody>
          <a:bodyPr wrap="square" rtlCol="0" anchor="t"/>
          <a:lstStyle/>
          <a:p>
            <a:pPr marL="0" indent="0">
              <a:lnSpc>
                <a:spcPts val="2930"/>
              </a:lnSpc>
              <a:buNone/>
            </a:pPr>
            <a:r>
              <a:rPr lang="en-US" sz="2344" b="1" kern="0" spc="-47" dirty="0">
                <a:solidFill>
                  <a:srgbClr val="E0D6DE"/>
                </a:solidFill>
                <a:latin typeface="Petrona" pitchFamily="34" charset="0"/>
                <a:ea typeface="Petrona" pitchFamily="34" charset="-122"/>
                <a:cs typeface="Petrona" pitchFamily="34" charset="-120"/>
              </a:rPr>
              <a:t>Variabilité des formats</a:t>
            </a:r>
            <a:endParaRPr lang="en-US" sz="2344" dirty="0"/>
          </a:p>
        </p:txBody>
      </p:sp>
      <p:sp>
        <p:nvSpPr>
          <p:cNvPr id="9" name="Text 5"/>
          <p:cNvSpPr/>
          <p:nvPr/>
        </p:nvSpPr>
        <p:spPr>
          <a:xfrm>
            <a:off x="1304092" y="3570286"/>
            <a:ext cx="3289816" cy="1960286"/>
          </a:xfrm>
          <a:prstGeom prst="rect">
            <a:avLst/>
          </a:prstGeom>
          <a:noFill/>
          <a:ln/>
        </p:spPr>
        <p:txBody>
          <a:bodyPr wrap="square" rtlCol="0" anchor="t"/>
          <a:lstStyle/>
          <a:p>
            <a:pPr marL="0" indent="0" algn="just">
              <a:lnSpc>
                <a:spcPts val="2858"/>
              </a:lnSpc>
              <a:buNone/>
            </a:pPr>
            <a:r>
              <a:rPr lang="en-US" sz="1786" b="1" kern="0" spc="-36" dirty="0">
                <a:solidFill>
                  <a:srgbClr val="E0D6DE"/>
                </a:solidFill>
                <a:latin typeface="Inter" pitchFamily="34" charset="0"/>
                <a:ea typeface="Inter" pitchFamily="34" charset="-122"/>
                <a:cs typeface="Inter" pitchFamily="34" charset="-120"/>
              </a:rPr>
              <a:t>Les publicités peuvent prendre de nombreuses formes, allant des spots aux jingles, ce qui complexifie leur détection.</a:t>
            </a:r>
            <a:endParaRPr lang="en-US" sz="1786" b="1" dirty="0"/>
          </a:p>
        </p:txBody>
      </p:sp>
      <p:sp>
        <p:nvSpPr>
          <p:cNvPr id="10" name="Shape 6"/>
          <p:cNvSpPr/>
          <p:nvPr/>
        </p:nvSpPr>
        <p:spPr>
          <a:xfrm>
            <a:off x="4685467" y="2951321"/>
            <a:ext cx="510302" cy="510302"/>
          </a:xfrm>
          <a:prstGeom prst="roundRect">
            <a:avLst>
              <a:gd name="adj" fmla="val 18669"/>
            </a:avLst>
          </a:prstGeom>
          <a:solidFill>
            <a:srgbClr val="2F1D63"/>
          </a:solidFill>
          <a:ln w="7620">
            <a:solidFill>
              <a:srgbClr val="48367C"/>
            </a:solidFill>
            <a:prstDash val="solid"/>
          </a:ln>
        </p:spPr>
      </p:sp>
      <p:sp>
        <p:nvSpPr>
          <p:cNvPr id="11" name="Text 7"/>
          <p:cNvSpPr/>
          <p:nvPr/>
        </p:nvSpPr>
        <p:spPr>
          <a:xfrm>
            <a:off x="4842867" y="3027759"/>
            <a:ext cx="195382" cy="357307"/>
          </a:xfrm>
          <a:prstGeom prst="rect">
            <a:avLst/>
          </a:prstGeom>
          <a:noFill/>
          <a:ln/>
        </p:spPr>
        <p:txBody>
          <a:bodyPr wrap="none" rtlCol="0" anchor="t"/>
          <a:lstStyle/>
          <a:p>
            <a:pPr marL="0" indent="0" algn="ctr">
              <a:lnSpc>
                <a:spcPts val="2813"/>
              </a:lnSpc>
              <a:buNone/>
            </a:pPr>
            <a:r>
              <a:rPr lang="en-US" sz="2813" b="1" kern="0" spc="-56" dirty="0">
                <a:solidFill>
                  <a:srgbClr val="E0D6DE"/>
                </a:solidFill>
                <a:latin typeface="Petrona" pitchFamily="34" charset="0"/>
                <a:ea typeface="Petrona" pitchFamily="34" charset="-122"/>
                <a:cs typeface="Petrona" pitchFamily="34" charset="-120"/>
              </a:rPr>
              <a:t>2</a:t>
            </a:r>
            <a:endParaRPr lang="en-US" sz="2813" dirty="0"/>
          </a:p>
        </p:txBody>
      </p:sp>
      <p:sp>
        <p:nvSpPr>
          <p:cNvPr id="12" name="Text 8"/>
          <p:cNvSpPr/>
          <p:nvPr/>
        </p:nvSpPr>
        <p:spPr>
          <a:xfrm>
            <a:off x="5422583" y="2951321"/>
            <a:ext cx="2927747" cy="372070"/>
          </a:xfrm>
          <a:prstGeom prst="rect">
            <a:avLst/>
          </a:prstGeom>
          <a:noFill/>
          <a:ln/>
        </p:spPr>
        <p:txBody>
          <a:bodyPr wrap="none" rtlCol="0" anchor="t"/>
          <a:lstStyle/>
          <a:p>
            <a:pPr marL="0" indent="0">
              <a:lnSpc>
                <a:spcPts val="2930"/>
              </a:lnSpc>
              <a:buNone/>
            </a:pPr>
            <a:r>
              <a:rPr lang="en-US" sz="2344" b="1" kern="0" spc="-47" dirty="0">
                <a:solidFill>
                  <a:srgbClr val="E0D6DE"/>
                </a:solidFill>
                <a:latin typeface="Petrona" pitchFamily="34" charset="0"/>
                <a:ea typeface="Petrona" pitchFamily="34" charset="-122"/>
                <a:cs typeface="Petrona" pitchFamily="34" charset="-120"/>
              </a:rPr>
              <a:t>Faux positifs</a:t>
            </a:r>
            <a:endParaRPr lang="en-US" sz="2344" dirty="0"/>
          </a:p>
        </p:txBody>
      </p:sp>
      <p:sp>
        <p:nvSpPr>
          <p:cNvPr id="13" name="Text 9"/>
          <p:cNvSpPr/>
          <p:nvPr/>
        </p:nvSpPr>
        <p:spPr>
          <a:xfrm>
            <a:off x="5422583" y="3459479"/>
            <a:ext cx="3289816" cy="1847849"/>
          </a:xfrm>
          <a:prstGeom prst="rect">
            <a:avLst/>
          </a:prstGeom>
          <a:noFill/>
          <a:ln/>
        </p:spPr>
        <p:txBody>
          <a:bodyPr wrap="square" rtlCol="0" anchor="t"/>
          <a:lstStyle/>
          <a:p>
            <a:pPr marL="0" indent="0" algn="just">
              <a:lnSpc>
                <a:spcPts val="2858"/>
              </a:lnSpc>
              <a:buNone/>
            </a:pPr>
            <a:r>
              <a:rPr lang="en-US" sz="1786" b="1" kern="0" spc="-36" dirty="0">
                <a:solidFill>
                  <a:srgbClr val="E0D6DE"/>
                </a:solidFill>
                <a:latin typeface="Inter" pitchFamily="34" charset="0"/>
                <a:ea typeface="Inter" pitchFamily="34" charset="-122"/>
                <a:cs typeface="Inter" pitchFamily="34" charset="-120"/>
              </a:rPr>
              <a:t>Éviter de confondre le contenu éditorial avec des segments publicitaires est un défi majeur.</a:t>
            </a:r>
            <a:endParaRPr lang="en-US" sz="1786" b="1" dirty="0"/>
          </a:p>
        </p:txBody>
      </p:sp>
      <p:sp>
        <p:nvSpPr>
          <p:cNvPr id="14" name="Shape 10"/>
          <p:cNvSpPr/>
          <p:nvPr/>
        </p:nvSpPr>
        <p:spPr>
          <a:xfrm>
            <a:off x="793790" y="6128028"/>
            <a:ext cx="510302" cy="510302"/>
          </a:xfrm>
          <a:prstGeom prst="roundRect">
            <a:avLst>
              <a:gd name="adj" fmla="val 18669"/>
            </a:avLst>
          </a:prstGeom>
          <a:solidFill>
            <a:srgbClr val="2F1D63"/>
          </a:solidFill>
          <a:ln w="7620">
            <a:solidFill>
              <a:srgbClr val="48367C"/>
            </a:solidFill>
            <a:prstDash val="solid"/>
          </a:ln>
        </p:spPr>
      </p:sp>
      <p:sp>
        <p:nvSpPr>
          <p:cNvPr id="15" name="Text 11"/>
          <p:cNvSpPr/>
          <p:nvPr/>
        </p:nvSpPr>
        <p:spPr>
          <a:xfrm>
            <a:off x="951428" y="6204466"/>
            <a:ext cx="195024" cy="357307"/>
          </a:xfrm>
          <a:prstGeom prst="rect">
            <a:avLst/>
          </a:prstGeom>
          <a:noFill/>
          <a:ln/>
        </p:spPr>
        <p:txBody>
          <a:bodyPr wrap="none" rtlCol="0" anchor="t"/>
          <a:lstStyle/>
          <a:p>
            <a:pPr marL="0" indent="0" algn="ctr">
              <a:lnSpc>
                <a:spcPts val="2813"/>
              </a:lnSpc>
              <a:buNone/>
            </a:pPr>
            <a:r>
              <a:rPr lang="en-US" sz="2813" b="1" kern="0" spc="-56" dirty="0">
                <a:solidFill>
                  <a:srgbClr val="E0D6DE"/>
                </a:solidFill>
                <a:latin typeface="Petrona" pitchFamily="34" charset="0"/>
                <a:ea typeface="Petrona" pitchFamily="34" charset="-122"/>
                <a:cs typeface="Petrona" pitchFamily="34" charset="-120"/>
              </a:rPr>
              <a:t>3</a:t>
            </a:r>
            <a:endParaRPr lang="en-US" sz="2813" dirty="0"/>
          </a:p>
        </p:txBody>
      </p:sp>
      <p:sp>
        <p:nvSpPr>
          <p:cNvPr id="16" name="Text 12"/>
          <p:cNvSpPr/>
          <p:nvPr/>
        </p:nvSpPr>
        <p:spPr>
          <a:xfrm>
            <a:off x="1530906" y="6128028"/>
            <a:ext cx="3289816" cy="372070"/>
          </a:xfrm>
          <a:prstGeom prst="rect">
            <a:avLst/>
          </a:prstGeom>
          <a:noFill/>
          <a:ln/>
        </p:spPr>
        <p:txBody>
          <a:bodyPr wrap="none" rtlCol="0" anchor="t"/>
          <a:lstStyle/>
          <a:p>
            <a:pPr marL="0" indent="0">
              <a:lnSpc>
                <a:spcPts val="2930"/>
              </a:lnSpc>
              <a:buNone/>
            </a:pPr>
            <a:r>
              <a:rPr lang="en-US" sz="2344" b="1" kern="0" spc="-47" dirty="0">
                <a:solidFill>
                  <a:srgbClr val="E0D6DE"/>
                </a:solidFill>
                <a:latin typeface="Petrona" pitchFamily="34" charset="0"/>
                <a:ea typeface="Petrona" pitchFamily="34" charset="-122"/>
                <a:cs typeface="Petrona" pitchFamily="34" charset="-120"/>
              </a:rPr>
              <a:t>Traitement en temps réel</a:t>
            </a:r>
            <a:endParaRPr lang="en-US" sz="2344" dirty="0"/>
          </a:p>
        </p:txBody>
      </p:sp>
      <p:sp>
        <p:nvSpPr>
          <p:cNvPr id="17" name="Text 13"/>
          <p:cNvSpPr/>
          <p:nvPr/>
        </p:nvSpPr>
        <p:spPr>
          <a:xfrm>
            <a:off x="1530906" y="6636187"/>
            <a:ext cx="6819305" cy="725805"/>
          </a:xfrm>
          <a:prstGeom prst="rect">
            <a:avLst/>
          </a:prstGeom>
          <a:noFill/>
          <a:ln/>
        </p:spPr>
        <p:txBody>
          <a:bodyPr wrap="square" rtlCol="0" anchor="t"/>
          <a:lstStyle/>
          <a:p>
            <a:pPr marL="0" indent="0">
              <a:lnSpc>
                <a:spcPts val="2858"/>
              </a:lnSpc>
              <a:buNone/>
            </a:pPr>
            <a:r>
              <a:rPr lang="en-US" sz="1786" b="1" kern="0" spc="-36" dirty="0">
                <a:solidFill>
                  <a:srgbClr val="E0D6DE"/>
                </a:solidFill>
                <a:latin typeface="Inter" pitchFamily="34" charset="0"/>
                <a:ea typeface="Inter" pitchFamily="34" charset="-122"/>
                <a:cs typeface="Inter" pitchFamily="34" charset="-120"/>
              </a:rPr>
              <a:t>Détecter les publicités en temps réel, sans altérer la qualité de l'écoute, est primordial.</a:t>
            </a:r>
            <a:endParaRPr lang="en-US" sz="1786" b="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sp>
        <p:nvSpPr>
          <p:cNvPr id="4" name="Text 1"/>
          <p:cNvSpPr/>
          <p:nvPr/>
        </p:nvSpPr>
        <p:spPr>
          <a:xfrm>
            <a:off x="5332928" y="609839"/>
            <a:ext cx="3521536" cy="1088708"/>
          </a:xfrm>
          <a:prstGeom prst="rect">
            <a:avLst/>
          </a:prstGeom>
          <a:noFill/>
          <a:ln/>
        </p:spPr>
        <p:txBody>
          <a:bodyPr wrap="square" rtlCol="0" anchor="t"/>
          <a:lstStyle/>
          <a:p>
            <a:pPr marL="0" indent="0">
              <a:lnSpc>
                <a:spcPts val="5860"/>
              </a:lnSpc>
              <a:buNone/>
            </a:pPr>
            <a:r>
              <a:rPr lang="en-US" sz="4688" b="1" kern="0" spc="-94" dirty="0">
                <a:solidFill>
                  <a:srgbClr val="FF8AAF"/>
                </a:solidFill>
                <a:latin typeface="Petrona" pitchFamily="34" charset="0"/>
                <a:ea typeface="Petrona" pitchFamily="34" charset="-122"/>
                <a:cs typeface="Petrona" pitchFamily="34" charset="-120"/>
              </a:rPr>
              <a:t>Etat de </a:t>
            </a:r>
            <a:r>
              <a:rPr lang="en-US" sz="4688" b="1" kern="0" spc="-94" dirty="0" err="1">
                <a:solidFill>
                  <a:srgbClr val="FF8AAF"/>
                </a:solidFill>
                <a:latin typeface="Petrona" pitchFamily="34" charset="0"/>
                <a:ea typeface="Petrona" pitchFamily="34" charset="-122"/>
                <a:cs typeface="Petrona" pitchFamily="34" charset="-120"/>
              </a:rPr>
              <a:t>l’art</a:t>
            </a:r>
            <a:endParaRPr lang="en-US" sz="4688" dirty="0"/>
          </a:p>
        </p:txBody>
      </p:sp>
      <p:sp>
        <p:nvSpPr>
          <p:cNvPr id="5" name="Text 2"/>
          <p:cNvSpPr/>
          <p:nvPr/>
        </p:nvSpPr>
        <p:spPr>
          <a:xfrm>
            <a:off x="160421" y="3468406"/>
            <a:ext cx="2977039" cy="372070"/>
          </a:xfrm>
          <a:prstGeom prst="rect">
            <a:avLst/>
          </a:prstGeom>
          <a:noFill/>
          <a:ln/>
        </p:spPr>
        <p:txBody>
          <a:bodyPr wrap="none" rtlCol="0" anchor="t"/>
          <a:lstStyle/>
          <a:p>
            <a:pPr marL="0" indent="0">
              <a:lnSpc>
                <a:spcPts val="2930"/>
              </a:lnSpc>
              <a:buNone/>
            </a:pPr>
            <a:r>
              <a:rPr lang="en-US" sz="2344" b="1" kern="0" spc="-47" dirty="0" err="1">
                <a:solidFill>
                  <a:srgbClr val="FF8AAF"/>
                </a:solidFill>
                <a:latin typeface="Petrona" pitchFamily="34" charset="0"/>
                <a:ea typeface="Petrona" pitchFamily="34" charset="-122"/>
              </a:rPr>
              <a:t>Détection</a:t>
            </a:r>
            <a:r>
              <a:rPr lang="en-US" sz="2344" b="1" kern="0" spc="-47" dirty="0">
                <a:solidFill>
                  <a:srgbClr val="FF8AAF"/>
                </a:solidFill>
                <a:latin typeface="Petrona" pitchFamily="34" charset="0"/>
                <a:ea typeface="Petrona" pitchFamily="34" charset="-122"/>
              </a:rPr>
              <a:t> de Silence</a:t>
            </a:r>
            <a:endParaRPr lang="en-US" sz="2344" dirty="0"/>
          </a:p>
        </p:txBody>
      </p:sp>
      <p:sp>
        <p:nvSpPr>
          <p:cNvPr id="6" name="Text 3"/>
          <p:cNvSpPr/>
          <p:nvPr/>
        </p:nvSpPr>
        <p:spPr>
          <a:xfrm>
            <a:off x="17937" y="4108483"/>
            <a:ext cx="4545311" cy="2439453"/>
          </a:xfrm>
          <a:prstGeom prst="rect">
            <a:avLst/>
          </a:prstGeom>
          <a:noFill/>
          <a:ln/>
        </p:spPr>
        <p:txBody>
          <a:bodyPr wrap="square" rtlCol="0" anchor="t"/>
          <a:lstStyle/>
          <a:p>
            <a:pPr marL="0" indent="0" algn="just">
              <a:lnSpc>
                <a:spcPts val="2858"/>
              </a:lnSpc>
              <a:buNone/>
            </a:pPr>
            <a:r>
              <a:rPr lang="fr-FR" sz="1600" b="1" i="0" dirty="0">
                <a:solidFill>
                  <a:schemeClr val="bg1"/>
                </a:solidFill>
                <a:effectLst/>
                <a:latin typeface="__fkGroteskNeue_598ab8"/>
              </a:rPr>
              <a:t>Cette méthode utilise l'énergie du signal audio pour identifier les moments de silence qui séparent souvent les publicités des programmes. La détection de silence est simple mais peut être affectée par le bruit de transmission et les scènes se déroulant de nuit</a:t>
            </a:r>
            <a:endParaRPr lang="en-US" sz="1786" b="1" dirty="0">
              <a:solidFill>
                <a:schemeClr val="bg1"/>
              </a:solidFill>
            </a:endParaRPr>
          </a:p>
        </p:txBody>
      </p:sp>
      <p:sp>
        <p:nvSpPr>
          <p:cNvPr id="7" name="Text 4"/>
          <p:cNvSpPr/>
          <p:nvPr/>
        </p:nvSpPr>
        <p:spPr>
          <a:xfrm>
            <a:off x="5092297" y="3468406"/>
            <a:ext cx="2999780" cy="372070"/>
          </a:xfrm>
          <a:prstGeom prst="rect">
            <a:avLst/>
          </a:prstGeom>
          <a:noFill/>
          <a:ln/>
        </p:spPr>
        <p:txBody>
          <a:bodyPr wrap="none" rtlCol="0" anchor="t"/>
          <a:lstStyle/>
          <a:p>
            <a:pPr marL="0" indent="0">
              <a:lnSpc>
                <a:spcPts val="2930"/>
              </a:lnSpc>
              <a:buNone/>
            </a:pPr>
            <a:r>
              <a:rPr lang="en-US" sz="2344" b="1" kern="0" spc="-47" dirty="0" err="1">
                <a:solidFill>
                  <a:srgbClr val="FF8AAF"/>
                </a:solidFill>
                <a:latin typeface="Petrona" pitchFamily="34" charset="0"/>
                <a:ea typeface="Petrona" pitchFamily="34" charset="-122"/>
                <a:cs typeface="Petrona" pitchFamily="34" charset="-120"/>
              </a:rPr>
              <a:t>Caractéristiques</a:t>
            </a:r>
            <a:r>
              <a:rPr lang="en-US" sz="2344" b="1" kern="0" spc="-47" dirty="0">
                <a:solidFill>
                  <a:srgbClr val="FF8AAF"/>
                </a:solidFill>
                <a:latin typeface="Petrona" pitchFamily="34" charset="0"/>
                <a:ea typeface="Petrona" pitchFamily="34" charset="-122"/>
                <a:cs typeface="Petrona" pitchFamily="34" charset="-120"/>
              </a:rPr>
              <a:t> Audio</a:t>
            </a:r>
            <a:endParaRPr lang="en-US" sz="2344" dirty="0"/>
          </a:p>
        </p:txBody>
      </p:sp>
      <p:sp>
        <p:nvSpPr>
          <p:cNvPr id="8" name="Text 5"/>
          <p:cNvSpPr/>
          <p:nvPr/>
        </p:nvSpPr>
        <p:spPr>
          <a:xfrm>
            <a:off x="5092297" y="4106354"/>
            <a:ext cx="4244208" cy="2271824"/>
          </a:xfrm>
          <a:prstGeom prst="rect">
            <a:avLst/>
          </a:prstGeom>
          <a:noFill/>
          <a:ln/>
        </p:spPr>
        <p:txBody>
          <a:bodyPr wrap="square" rtlCol="0" anchor="t"/>
          <a:lstStyle/>
          <a:p>
            <a:pPr marL="0" indent="0" algn="just">
              <a:lnSpc>
                <a:spcPts val="2858"/>
              </a:lnSpc>
              <a:buNone/>
            </a:pPr>
            <a:r>
              <a:rPr lang="fr-FR" sz="1600" b="1" i="0" dirty="0">
                <a:solidFill>
                  <a:schemeClr val="bg1"/>
                </a:solidFill>
                <a:effectLst/>
                <a:latin typeface="__fkGroteskNeue_598ab8"/>
              </a:rPr>
              <a:t>Cette approche se base sur l'extraction de caractéristiques audio discriminantes telles que la durée des segments audio, le rythme de montage, la présence de musique ou de parole. Ces caractéristiques sont utilisées pour distinguer les publicités des programmes</a:t>
            </a:r>
            <a:endParaRPr lang="en-US" sz="1786" b="1" dirty="0">
              <a:solidFill>
                <a:schemeClr val="bg1"/>
              </a:solidFill>
            </a:endParaRPr>
          </a:p>
        </p:txBody>
      </p:sp>
      <p:sp>
        <p:nvSpPr>
          <p:cNvPr id="9" name="Text 6"/>
          <p:cNvSpPr/>
          <p:nvPr/>
        </p:nvSpPr>
        <p:spPr>
          <a:xfrm>
            <a:off x="9872067" y="3465191"/>
            <a:ext cx="3612356" cy="372070"/>
          </a:xfrm>
          <a:prstGeom prst="rect">
            <a:avLst/>
          </a:prstGeom>
          <a:noFill/>
          <a:ln/>
        </p:spPr>
        <p:txBody>
          <a:bodyPr wrap="none" rtlCol="0" anchor="t"/>
          <a:lstStyle/>
          <a:p>
            <a:pPr marL="0" indent="0">
              <a:lnSpc>
                <a:spcPts val="2930"/>
              </a:lnSpc>
              <a:buNone/>
            </a:pPr>
            <a:r>
              <a:rPr lang="en-US" sz="2344" b="1" kern="0" spc="-47" dirty="0" err="1">
                <a:solidFill>
                  <a:srgbClr val="FF8AAF"/>
                </a:solidFill>
                <a:latin typeface="Petrona" pitchFamily="34" charset="0"/>
                <a:ea typeface="Petrona" pitchFamily="34" charset="-122"/>
                <a:cs typeface="Petrona" pitchFamily="34" charset="-120"/>
              </a:rPr>
              <a:t>Modèles</a:t>
            </a:r>
            <a:r>
              <a:rPr lang="en-US" sz="2344" b="1" kern="0" spc="-47" dirty="0">
                <a:solidFill>
                  <a:srgbClr val="FF8AAF"/>
                </a:solidFill>
                <a:latin typeface="Petrona" pitchFamily="34" charset="0"/>
                <a:ea typeface="Petrona" pitchFamily="34" charset="-122"/>
                <a:cs typeface="Petrona" pitchFamily="34" charset="-120"/>
              </a:rPr>
              <a:t> de Classification</a:t>
            </a:r>
            <a:endParaRPr lang="en-US" sz="2344" dirty="0"/>
          </a:p>
        </p:txBody>
      </p:sp>
      <p:sp>
        <p:nvSpPr>
          <p:cNvPr id="13" name="Text 3">
            <a:extLst>
              <a:ext uri="{FF2B5EF4-FFF2-40B4-BE49-F238E27FC236}">
                <a16:creationId xmlns:a16="http://schemas.microsoft.com/office/drawing/2014/main" id="{B7C1E6FC-82F5-AC19-7C80-86BB568FC2BC}"/>
              </a:ext>
            </a:extLst>
          </p:cNvPr>
          <p:cNvSpPr/>
          <p:nvPr/>
        </p:nvSpPr>
        <p:spPr>
          <a:xfrm>
            <a:off x="160421" y="1851422"/>
            <a:ext cx="14325600" cy="1260746"/>
          </a:xfrm>
          <a:prstGeom prst="rect">
            <a:avLst/>
          </a:prstGeom>
          <a:noFill/>
          <a:ln/>
        </p:spPr>
        <p:txBody>
          <a:bodyPr wrap="square" rtlCol="0" anchor="t"/>
          <a:lstStyle/>
          <a:p>
            <a:pPr marL="0" indent="0">
              <a:lnSpc>
                <a:spcPts val="2858"/>
              </a:lnSpc>
              <a:buNone/>
            </a:pPr>
            <a:r>
              <a:rPr lang="fr-FR" b="1" dirty="0">
                <a:solidFill>
                  <a:schemeClr val="bg1"/>
                </a:solidFill>
              </a:rPr>
              <a:t>La détection automatique de publicités a évolué avec les progrès dans le traitement du signal, l'apprentissage automatique, et les réseaux de neurones profonds. </a:t>
            </a:r>
            <a:r>
              <a:rPr lang="fr-FR" b="1" i="0" dirty="0">
                <a:solidFill>
                  <a:schemeClr val="bg1"/>
                </a:solidFill>
                <a:effectLst/>
                <a:latin typeface="__fkGroteskNeue_598ab8"/>
              </a:rPr>
              <a:t>Les méthodes existantes pour la détection automatique des publicités incluent la détection de silence, l'analyse de caractéristiques audio, l'utilisation de modèles de classification, et la reconnaissance vocale.</a:t>
            </a:r>
            <a:endParaRPr lang="en-US" b="1" dirty="0">
              <a:solidFill>
                <a:schemeClr val="bg1"/>
              </a:solidFill>
            </a:endParaRPr>
          </a:p>
        </p:txBody>
      </p:sp>
      <p:sp>
        <p:nvSpPr>
          <p:cNvPr id="16" name="Text 5">
            <a:extLst>
              <a:ext uri="{FF2B5EF4-FFF2-40B4-BE49-F238E27FC236}">
                <a16:creationId xmlns:a16="http://schemas.microsoft.com/office/drawing/2014/main" id="{0B87678C-0093-DE6D-6216-010ADC8DDEBC}"/>
              </a:ext>
            </a:extLst>
          </p:cNvPr>
          <p:cNvSpPr/>
          <p:nvPr/>
        </p:nvSpPr>
        <p:spPr>
          <a:xfrm>
            <a:off x="9655545" y="4114800"/>
            <a:ext cx="4244208" cy="2271824"/>
          </a:xfrm>
          <a:prstGeom prst="rect">
            <a:avLst/>
          </a:prstGeom>
          <a:noFill/>
          <a:ln/>
        </p:spPr>
        <p:txBody>
          <a:bodyPr wrap="square" rtlCol="0" anchor="t"/>
          <a:lstStyle/>
          <a:p>
            <a:pPr marL="0" indent="0" algn="just">
              <a:lnSpc>
                <a:spcPts val="2858"/>
              </a:lnSpc>
              <a:buNone/>
            </a:pPr>
            <a:r>
              <a:rPr lang="fr-FR" sz="1600" b="1" i="0" dirty="0">
                <a:solidFill>
                  <a:schemeClr val="bg1"/>
                </a:solidFill>
                <a:effectLst/>
                <a:latin typeface="__fkGroteskNeue_598ab8"/>
              </a:rPr>
              <a:t>Les modèles d’apprentissage automatique comme les réseaux neurones, les SVM, les Modèles de Markov cachés, sont utilisés pour classer les segments audios en publicités ou non-publicités. Ces modèles peuvent être entraîner sur des caractéristiques audio.</a:t>
            </a:r>
            <a:endParaRPr lang="en-US" sz="1786" b="1"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txBody>
          <a:bodyPr/>
          <a:lstStyle/>
          <a:p>
            <a:endParaRPr lang="fr-BF" dirty="0"/>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246495" y="598646"/>
            <a:ext cx="7623810" cy="1425178"/>
          </a:xfrm>
          <a:prstGeom prst="rect">
            <a:avLst/>
          </a:prstGeom>
          <a:noFill/>
          <a:ln/>
        </p:spPr>
        <p:txBody>
          <a:bodyPr wrap="square" rtlCol="0" anchor="t"/>
          <a:lstStyle/>
          <a:p>
            <a:pPr marL="0" indent="0">
              <a:lnSpc>
                <a:spcPts val="5611"/>
              </a:lnSpc>
              <a:buNone/>
            </a:pPr>
            <a:r>
              <a:rPr lang="en-US" sz="4489" b="1" kern="0" spc="-90" dirty="0">
                <a:solidFill>
                  <a:srgbClr val="FF8AAF"/>
                </a:solidFill>
                <a:latin typeface="Petrona" pitchFamily="34" charset="0"/>
                <a:ea typeface="Petrona" pitchFamily="34" charset="-122"/>
                <a:cs typeface="Petrona" pitchFamily="34" charset="-120"/>
              </a:rPr>
              <a:t>Algorithmes existants pour la détection des publicités</a:t>
            </a:r>
            <a:endParaRPr lang="en-US" sz="4489" dirty="0"/>
          </a:p>
        </p:txBody>
      </p:sp>
      <p:sp>
        <p:nvSpPr>
          <p:cNvPr id="6" name="Shape 2"/>
          <p:cNvSpPr/>
          <p:nvPr/>
        </p:nvSpPr>
        <p:spPr>
          <a:xfrm>
            <a:off x="6557010" y="2349579"/>
            <a:ext cx="30480" cy="5281374"/>
          </a:xfrm>
          <a:prstGeom prst="roundRect">
            <a:avLst>
              <a:gd name="adj" fmla="val 299258"/>
            </a:avLst>
          </a:prstGeom>
          <a:solidFill>
            <a:srgbClr val="48367C"/>
          </a:solidFill>
          <a:ln/>
        </p:spPr>
      </p:sp>
      <p:sp>
        <p:nvSpPr>
          <p:cNvPr id="7" name="Shape 3"/>
          <p:cNvSpPr/>
          <p:nvPr/>
        </p:nvSpPr>
        <p:spPr>
          <a:xfrm>
            <a:off x="6786086" y="2822972"/>
            <a:ext cx="760095" cy="30480"/>
          </a:xfrm>
          <a:prstGeom prst="roundRect">
            <a:avLst>
              <a:gd name="adj" fmla="val 299258"/>
            </a:avLst>
          </a:prstGeom>
          <a:solidFill>
            <a:srgbClr val="48367C"/>
          </a:solidFill>
          <a:ln/>
        </p:spPr>
      </p:sp>
      <p:sp>
        <p:nvSpPr>
          <p:cNvPr id="8" name="Shape 4"/>
          <p:cNvSpPr/>
          <p:nvPr/>
        </p:nvSpPr>
        <p:spPr>
          <a:xfrm>
            <a:off x="6327934" y="2593896"/>
            <a:ext cx="488633" cy="488633"/>
          </a:xfrm>
          <a:prstGeom prst="roundRect">
            <a:avLst>
              <a:gd name="adj" fmla="val 18667"/>
            </a:avLst>
          </a:prstGeom>
          <a:solidFill>
            <a:srgbClr val="2F1D63"/>
          </a:solidFill>
          <a:ln w="7620">
            <a:solidFill>
              <a:srgbClr val="48367C"/>
            </a:solidFill>
            <a:prstDash val="solid"/>
          </a:ln>
        </p:spPr>
      </p:sp>
      <p:sp>
        <p:nvSpPr>
          <p:cNvPr id="9" name="Text 5"/>
          <p:cNvSpPr/>
          <p:nvPr/>
        </p:nvSpPr>
        <p:spPr>
          <a:xfrm>
            <a:off x="6502479" y="2667119"/>
            <a:ext cx="139541" cy="342067"/>
          </a:xfrm>
          <a:prstGeom prst="rect">
            <a:avLst/>
          </a:prstGeom>
          <a:noFill/>
          <a:ln/>
        </p:spPr>
        <p:txBody>
          <a:bodyPr wrap="none" rtlCol="0" anchor="t"/>
          <a:lstStyle/>
          <a:p>
            <a:pPr marL="0" indent="0" algn="ctr">
              <a:lnSpc>
                <a:spcPts val="2693"/>
              </a:lnSpc>
              <a:buNone/>
            </a:pPr>
            <a:r>
              <a:rPr lang="en-US" sz="2693" b="1" kern="0" spc="-54" dirty="0">
                <a:solidFill>
                  <a:srgbClr val="E0D6DE"/>
                </a:solidFill>
                <a:latin typeface="Petrona" pitchFamily="34" charset="0"/>
                <a:ea typeface="Petrona" pitchFamily="34" charset="-122"/>
                <a:cs typeface="Petrona" pitchFamily="34" charset="-120"/>
              </a:rPr>
              <a:t>1</a:t>
            </a:r>
            <a:endParaRPr lang="en-US" sz="2693" dirty="0"/>
          </a:p>
        </p:txBody>
      </p:sp>
      <p:sp>
        <p:nvSpPr>
          <p:cNvPr id="10" name="Text 6"/>
          <p:cNvSpPr/>
          <p:nvPr/>
        </p:nvSpPr>
        <p:spPr>
          <a:xfrm>
            <a:off x="7766685" y="2566749"/>
            <a:ext cx="5323673" cy="442437"/>
          </a:xfrm>
          <a:prstGeom prst="rect">
            <a:avLst/>
          </a:prstGeom>
          <a:noFill/>
          <a:ln/>
        </p:spPr>
        <p:txBody>
          <a:bodyPr wrap="none" rtlCol="0" anchor="t"/>
          <a:lstStyle/>
          <a:p>
            <a:r>
              <a:rPr lang="fr-FR" sz="2400" b="1" dirty="0">
                <a:solidFill>
                  <a:schemeClr val="bg1"/>
                </a:solidFill>
              </a:rPr>
              <a:t>Réseaux de Neurones Convolutifs (CNN)</a:t>
            </a:r>
          </a:p>
        </p:txBody>
      </p:sp>
      <p:sp>
        <p:nvSpPr>
          <p:cNvPr id="11" name="Text 7"/>
          <p:cNvSpPr/>
          <p:nvPr/>
        </p:nvSpPr>
        <p:spPr>
          <a:xfrm>
            <a:off x="7312396" y="3225497"/>
            <a:ext cx="7193279" cy="2856065"/>
          </a:xfrm>
          <a:prstGeom prst="rect">
            <a:avLst/>
          </a:prstGeom>
          <a:noFill/>
          <a:ln/>
        </p:spPr>
        <p:txBody>
          <a:bodyPr wrap="square" rtlCol="0" anchor="t"/>
          <a:lstStyle/>
          <a:p>
            <a:pPr marL="0" indent="0" algn="just">
              <a:lnSpc>
                <a:spcPts val="2736"/>
              </a:lnSpc>
              <a:buNone/>
            </a:pPr>
            <a:r>
              <a:rPr lang="fr-FR" b="1" dirty="0">
                <a:solidFill>
                  <a:schemeClr val="bg1"/>
                </a:solidFill>
              </a:rPr>
              <a:t>Les réseaux de neurones convolutifs (CNN) sont excellents pour extraire des motifs visuels complexes à partir de spectrogrammes audio. Ils sont robustes dans l'analyse des données sonores, ce qui les rend particulièrement efficaces pour détecter les publicités. Cependant, ils nécessitent un grand nombre de données annotées pour s'entraîner efficacement. Typiquement, il faut environ 10 000 à 50 000 segments annotés, chacun durant environ 2 à 10 secondes, avec un équilibre entre publicités et non-publicités.</a:t>
            </a:r>
            <a:endParaRPr lang="en-US" b="1" dirty="0">
              <a:solidFill>
                <a:schemeClr val="bg1"/>
              </a:solidFill>
            </a:endParaRPr>
          </a:p>
        </p:txBody>
      </p:sp>
      <p:sp>
        <p:nvSpPr>
          <p:cNvPr id="17" name="ZoneTexte 16">
            <a:extLst>
              <a:ext uri="{FF2B5EF4-FFF2-40B4-BE49-F238E27FC236}">
                <a16:creationId xmlns:a16="http://schemas.microsoft.com/office/drawing/2014/main" id="{7C385483-890D-3FC6-F284-C13BFAE7A106}"/>
              </a:ext>
            </a:extLst>
          </p:cNvPr>
          <p:cNvSpPr txBox="1"/>
          <p:nvPr/>
        </p:nvSpPr>
        <p:spPr>
          <a:xfrm>
            <a:off x="7166133" y="6575349"/>
            <a:ext cx="7339542" cy="707886"/>
          </a:xfrm>
          <a:prstGeom prst="rect">
            <a:avLst/>
          </a:prstGeom>
          <a:noFill/>
        </p:spPr>
        <p:txBody>
          <a:bodyPr wrap="square" rtlCol="0">
            <a:spAutoFit/>
          </a:bodyPr>
          <a:lstStyle/>
          <a:p>
            <a:r>
              <a:rPr lang="fr-FR" sz="2000" b="1" dirty="0">
                <a:solidFill>
                  <a:schemeClr val="bg1"/>
                </a:solidFill>
              </a:rPr>
              <a:t>Données requises: </a:t>
            </a:r>
            <a:r>
              <a:rPr lang="fr-FR" b="1" dirty="0">
                <a:solidFill>
                  <a:schemeClr val="bg1"/>
                </a:solidFill>
              </a:rPr>
              <a:t>10 000 à 50 000 segments  de 2 à 10 secondes chacun</a:t>
            </a:r>
          </a:p>
          <a:p>
            <a:r>
              <a:rPr lang="fr-FR" sz="2000" b="1" dirty="0">
                <a:solidFill>
                  <a:schemeClr val="bg1"/>
                </a:solidFill>
              </a:rPr>
              <a:t>Répartition: </a:t>
            </a:r>
            <a:r>
              <a:rPr lang="fr-FR" b="1" dirty="0">
                <a:solidFill>
                  <a:schemeClr val="bg1"/>
                </a:solidFill>
              </a:rPr>
              <a:t>50% publicités et 50% non-publicités</a:t>
            </a:r>
            <a:endParaRPr lang="fr-BF" b="1" dirty="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txBody>
          <a:bodyPr/>
          <a:lstStyle/>
          <a:p>
            <a:endParaRPr lang="fr-BF" dirty="0"/>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246495" y="598646"/>
            <a:ext cx="7623810" cy="1425178"/>
          </a:xfrm>
          <a:prstGeom prst="rect">
            <a:avLst/>
          </a:prstGeom>
          <a:noFill/>
          <a:ln/>
        </p:spPr>
        <p:txBody>
          <a:bodyPr wrap="square" rtlCol="0" anchor="t"/>
          <a:lstStyle/>
          <a:p>
            <a:pPr marL="0" indent="0">
              <a:lnSpc>
                <a:spcPts val="5611"/>
              </a:lnSpc>
              <a:buNone/>
            </a:pPr>
            <a:r>
              <a:rPr lang="en-US" sz="4489" b="1" kern="0" spc="-90" dirty="0">
                <a:solidFill>
                  <a:srgbClr val="FF8AAF"/>
                </a:solidFill>
                <a:latin typeface="Petrona" pitchFamily="34" charset="0"/>
                <a:ea typeface="Petrona" pitchFamily="34" charset="-122"/>
                <a:cs typeface="Petrona" pitchFamily="34" charset="-120"/>
              </a:rPr>
              <a:t>Algorithmes existants pour la détection des publicités</a:t>
            </a:r>
            <a:endParaRPr lang="en-US" sz="4489" dirty="0"/>
          </a:p>
        </p:txBody>
      </p:sp>
      <p:sp>
        <p:nvSpPr>
          <p:cNvPr id="6" name="Shape 2"/>
          <p:cNvSpPr/>
          <p:nvPr/>
        </p:nvSpPr>
        <p:spPr>
          <a:xfrm>
            <a:off x="6557010" y="2349579"/>
            <a:ext cx="30480" cy="5281374"/>
          </a:xfrm>
          <a:prstGeom prst="roundRect">
            <a:avLst>
              <a:gd name="adj" fmla="val 299258"/>
            </a:avLst>
          </a:prstGeom>
          <a:solidFill>
            <a:srgbClr val="48367C"/>
          </a:solidFill>
          <a:ln/>
        </p:spPr>
      </p:sp>
      <p:sp>
        <p:nvSpPr>
          <p:cNvPr id="7" name="Shape 3"/>
          <p:cNvSpPr/>
          <p:nvPr/>
        </p:nvSpPr>
        <p:spPr>
          <a:xfrm>
            <a:off x="6786086" y="2822972"/>
            <a:ext cx="760095" cy="30480"/>
          </a:xfrm>
          <a:prstGeom prst="roundRect">
            <a:avLst>
              <a:gd name="adj" fmla="val 299258"/>
            </a:avLst>
          </a:prstGeom>
          <a:solidFill>
            <a:srgbClr val="48367C"/>
          </a:solidFill>
          <a:ln/>
        </p:spPr>
      </p:sp>
      <p:sp>
        <p:nvSpPr>
          <p:cNvPr id="8" name="Shape 4"/>
          <p:cNvSpPr/>
          <p:nvPr/>
        </p:nvSpPr>
        <p:spPr>
          <a:xfrm>
            <a:off x="6327934" y="2593896"/>
            <a:ext cx="488633" cy="488633"/>
          </a:xfrm>
          <a:prstGeom prst="roundRect">
            <a:avLst>
              <a:gd name="adj" fmla="val 18667"/>
            </a:avLst>
          </a:prstGeom>
          <a:solidFill>
            <a:srgbClr val="2F1D63"/>
          </a:solidFill>
          <a:ln w="7620">
            <a:solidFill>
              <a:srgbClr val="48367C"/>
            </a:solidFill>
            <a:prstDash val="solid"/>
          </a:ln>
        </p:spPr>
      </p:sp>
      <p:sp>
        <p:nvSpPr>
          <p:cNvPr id="9" name="Text 5"/>
          <p:cNvSpPr/>
          <p:nvPr/>
        </p:nvSpPr>
        <p:spPr>
          <a:xfrm>
            <a:off x="6502479" y="2667119"/>
            <a:ext cx="139541" cy="342067"/>
          </a:xfrm>
          <a:prstGeom prst="rect">
            <a:avLst/>
          </a:prstGeom>
          <a:noFill/>
          <a:ln/>
        </p:spPr>
        <p:txBody>
          <a:bodyPr wrap="none" rtlCol="0" anchor="t"/>
          <a:lstStyle/>
          <a:p>
            <a:pPr marL="0" indent="0" algn="ctr">
              <a:lnSpc>
                <a:spcPts val="2693"/>
              </a:lnSpc>
              <a:buNone/>
            </a:pPr>
            <a:r>
              <a:rPr lang="en-US" sz="2693" b="1" kern="0" spc="-54" dirty="0">
                <a:solidFill>
                  <a:srgbClr val="E0D6DE"/>
                </a:solidFill>
                <a:latin typeface="Petrona" pitchFamily="34" charset="0"/>
                <a:ea typeface="Petrona" pitchFamily="34" charset="-122"/>
              </a:rPr>
              <a:t>2</a:t>
            </a:r>
            <a:endParaRPr lang="en-US" sz="2693" dirty="0"/>
          </a:p>
        </p:txBody>
      </p:sp>
      <p:sp>
        <p:nvSpPr>
          <p:cNvPr id="10" name="Text 6"/>
          <p:cNvSpPr/>
          <p:nvPr/>
        </p:nvSpPr>
        <p:spPr>
          <a:xfrm>
            <a:off x="7546181" y="2566749"/>
            <a:ext cx="6738990" cy="442437"/>
          </a:xfrm>
          <a:prstGeom prst="rect">
            <a:avLst/>
          </a:prstGeom>
          <a:noFill/>
          <a:ln/>
        </p:spPr>
        <p:txBody>
          <a:bodyPr wrap="none" rtlCol="0" anchor="t"/>
          <a:lstStyle/>
          <a:p>
            <a:r>
              <a:rPr lang="fr-FR" sz="2400" b="1" dirty="0">
                <a:solidFill>
                  <a:schemeClr val="bg1"/>
                </a:solidFill>
              </a:rPr>
              <a:t>Réseaux de Neurones Récurrents (RNN) avec LSTM</a:t>
            </a:r>
          </a:p>
        </p:txBody>
      </p:sp>
      <p:sp>
        <p:nvSpPr>
          <p:cNvPr id="11" name="Text 7"/>
          <p:cNvSpPr/>
          <p:nvPr/>
        </p:nvSpPr>
        <p:spPr>
          <a:xfrm>
            <a:off x="7312396" y="3225497"/>
            <a:ext cx="7193279" cy="2926373"/>
          </a:xfrm>
          <a:prstGeom prst="rect">
            <a:avLst/>
          </a:prstGeom>
          <a:noFill/>
          <a:ln/>
        </p:spPr>
        <p:txBody>
          <a:bodyPr wrap="square" rtlCol="0" anchor="t"/>
          <a:lstStyle/>
          <a:p>
            <a:pPr marL="0" indent="0" algn="just">
              <a:lnSpc>
                <a:spcPts val="2736"/>
              </a:lnSpc>
              <a:buNone/>
            </a:pPr>
            <a:r>
              <a:rPr lang="fr-FR" b="1" dirty="0">
                <a:solidFill>
                  <a:schemeClr val="bg1"/>
                </a:solidFill>
              </a:rPr>
              <a:t>Les RNN avec LSTM sont excellents pour capturer le contexte temporel dans des séquences audio plus longues, ce qui les rend efficaces pour reconnaître des publicités dans des flux sonores continus. Ils nécessitent généralement entre 5 000 et 20 000 segments de données, chacun durant entre 10 et 30 secondes. L'entraînement est plus complexe et ces modèles demandent un bon équilibre entre publicités et non-publicités,</a:t>
            </a:r>
            <a:endParaRPr lang="en-US" b="1" dirty="0">
              <a:solidFill>
                <a:schemeClr val="bg1"/>
              </a:solidFill>
            </a:endParaRPr>
          </a:p>
        </p:txBody>
      </p:sp>
      <p:sp>
        <p:nvSpPr>
          <p:cNvPr id="17" name="ZoneTexte 16">
            <a:extLst>
              <a:ext uri="{FF2B5EF4-FFF2-40B4-BE49-F238E27FC236}">
                <a16:creationId xmlns:a16="http://schemas.microsoft.com/office/drawing/2014/main" id="{7C385483-890D-3FC6-F284-C13BFAE7A106}"/>
              </a:ext>
            </a:extLst>
          </p:cNvPr>
          <p:cNvSpPr txBox="1"/>
          <p:nvPr/>
        </p:nvSpPr>
        <p:spPr>
          <a:xfrm>
            <a:off x="7166133" y="6078949"/>
            <a:ext cx="7339542" cy="707886"/>
          </a:xfrm>
          <a:prstGeom prst="rect">
            <a:avLst/>
          </a:prstGeom>
          <a:noFill/>
        </p:spPr>
        <p:txBody>
          <a:bodyPr wrap="square" rtlCol="0">
            <a:spAutoFit/>
          </a:bodyPr>
          <a:lstStyle/>
          <a:p>
            <a:r>
              <a:rPr lang="fr-FR" sz="2000" b="1" dirty="0">
                <a:solidFill>
                  <a:schemeClr val="bg1"/>
                </a:solidFill>
              </a:rPr>
              <a:t>Données requises: 5</a:t>
            </a:r>
            <a:r>
              <a:rPr lang="fr-FR" b="1" dirty="0">
                <a:solidFill>
                  <a:schemeClr val="bg1"/>
                </a:solidFill>
              </a:rPr>
              <a:t> 000 à 20 000 segments  de 10 à 30 secondes chacun</a:t>
            </a:r>
          </a:p>
          <a:p>
            <a:r>
              <a:rPr lang="fr-FR" sz="2000" b="1" dirty="0">
                <a:solidFill>
                  <a:schemeClr val="bg1"/>
                </a:solidFill>
              </a:rPr>
              <a:t>Répartition: </a:t>
            </a:r>
            <a:r>
              <a:rPr lang="fr-FR" b="1" dirty="0">
                <a:solidFill>
                  <a:schemeClr val="bg1"/>
                </a:solidFill>
              </a:rPr>
              <a:t>50% publicités et 50% non-publicités</a:t>
            </a:r>
            <a:endParaRPr lang="fr-BF" b="1" dirty="0">
              <a:solidFill>
                <a:schemeClr val="bg1"/>
              </a:solidFill>
            </a:endParaRPr>
          </a:p>
        </p:txBody>
      </p:sp>
    </p:spTree>
    <p:extLst>
      <p:ext uri="{BB962C8B-B14F-4D97-AF65-F5344CB8AC3E}">
        <p14:creationId xmlns:p14="http://schemas.microsoft.com/office/powerpoint/2010/main" val="23447640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txBody>
          <a:bodyPr/>
          <a:lstStyle/>
          <a:p>
            <a:endParaRPr lang="fr-BF" dirty="0"/>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246495" y="598646"/>
            <a:ext cx="7623810" cy="1425178"/>
          </a:xfrm>
          <a:prstGeom prst="rect">
            <a:avLst/>
          </a:prstGeom>
          <a:noFill/>
          <a:ln/>
        </p:spPr>
        <p:txBody>
          <a:bodyPr wrap="square" rtlCol="0" anchor="t"/>
          <a:lstStyle/>
          <a:p>
            <a:pPr marL="0" indent="0">
              <a:lnSpc>
                <a:spcPts val="5611"/>
              </a:lnSpc>
              <a:buNone/>
            </a:pPr>
            <a:r>
              <a:rPr lang="en-US" sz="4489" b="1" kern="0" spc="-90" dirty="0">
                <a:solidFill>
                  <a:srgbClr val="FF8AAF"/>
                </a:solidFill>
                <a:latin typeface="Petrona" pitchFamily="34" charset="0"/>
                <a:ea typeface="Petrona" pitchFamily="34" charset="-122"/>
                <a:cs typeface="Petrona" pitchFamily="34" charset="-120"/>
              </a:rPr>
              <a:t>Algorithmes existants pour la détection des publicités</a:t>
            </a:r>
            <a:endParaRPr lang="en-US" sz="4489" dirty="0"/>
          </a:p>
        </p:txBody>
      </p:sp>
      <p:sp>
        <p:nvSpPr>
          <p:cNvPr id="6" name="Shape 2"/>
          <p:cNvSpPr/>
          <p:nvPr/>
        </p:nvSpPr>
        <p:spPr>
          <a:xfrm>
            <a:off x="6557010" y="2349579"/>
            <a:ext cx="30480" cy="5281374"/>
          </a:xfrm>
          <a:prstGeom prst="roundRect">
            <a:avLst>
              <a:gd name="adj" fmla="val 299258"/>
            </a:avLst>
          </a:prstGeom>
          <a:solidFill>
            <a:srgbClr val="48367C"/>
          </a:solidFill>
          <a:ln/>
        </p:spPr>
      </p:sp>
      <p:sp>
        <p:nvSpPr>
          <p:cNvPr id="7" name="Shape 3"/>
          <p:cNvSpPr/>
          <p:nvPr/>
        </p:nvSpPr>
        <p:spPr>
          <a:xfrm>
            <a:off x="6786086" y="2822972"/>
            <a:ext cx="760095" cy="30480"/>
          </a:xfrm>
          <a:prstGeom prst="roundRect">
            <a:avLst>
              <a:gd name="adj" fmla="val 299258"/>
            </a:avLst>
          </a:prstGeom>
          <a:solidFill>
            <a:srgbClr val="48367C"/>
          </a:solidFill>
          <a:ln/>
        </p:spPr>
      </p:sp>
      <p:sp>
        <p:nvSpPr>
          <p:cNvPr id="8" name="Shape 4"/>
          <p:cNvSpPr/>
          <p:nvPr/>
        </p:nvSpPr>
        <p:spPr>
          <a:xfrm>
            <a:off x="6327934" y="2593896"/>
            <a:ext cx="488633" cy="488633"/>
          </a:xfrm>
          <a:prstGeom prst="roundRect">
            <a:avLst>
              <a:gd name="adj" fmla="val 18667"/>
            </a:avLst>
          </a:prstGeom>
          <a:solidFill>
            <a:srgbClr val="2F1D63"/>
          </a:solidFill>
          <a:ln w="7620">
            <a:solidFill>
              <a:srgbClr val="48367C"/>
            </a:solidFill>
            <a:prstDash val="solid"/>
          </a:ln>
        </p:spPr>
      </p:sp>
      <p:sp>
        <p:nvSpPr>
          <p:cNvPr id="9" name="Text 5"/>
          <p:cNvSpPr/>
          <p:nvPr/>
        </p:nvSpPr>
        <p:spPr>
          <a:xfrm>
            <a:off x="6502479" y="2667119"/>
            <a:ext cx="139541" cy="342067"/>
          </a:xfrm>
          <a:prstGeom prst="rect">
            <a:avLst/>
          </a:prstGeom>
          <a:noFill/>
          <a:ln/>
        </p:spPr>
        <p:txBody>
          <a:bodyPr wrap="none" rtlCol="0" anchor="t"/>
          <a:lstStyle/>
          <a:p>
            <a:pPr marL="0" indent="0" algn="ctr">
              <a:lnSpc>
                <a:spcPts val="2693"/>
              </a:lnSpc>
              <a:buNone/>
            </a:pPr>
            <a:r>
              <a:rPr lang="en-US" sz="2693" b="1" kern="0" spc="-54" dirty="0">
                <a:solidFill>
                  <a:srgbClr val="E0D6DE"/>
                </a:solidFill>
                <a:latin typeface="Petrona" pitchFamily="34" charset="0"/>
                <a:ea typeface="Petrona" pitchFamily="34" charset="-122"/>
              </a:rPr>
              <a:t>3</a:t>
            </a:r>
            <a:endParaRPr lang="en-US" sz="2693" dirty="0"/>
          </a:p>
        </p:txBody>
      </p:sp>
      <p:sp>
        <p:nvSpPr>
          <p:cNvPr id="10" name="Text 6"/>
          <p:cNvSpPr/>
          <p:nvPr/>
        </p:nvSpPr>
        <p:spPr>
          <a:xfrm>
            <a:off x="7546181" y="2566749"/>
            <a:ext cx="6738990" cy="442437"/>
          </a:xfrm>
          <a:prstGeom prst="rect">
            <a:avLst/>
          </a:prstGeom>
          <a:noFill/>
          <a:ln/>
        </p:spPr>
        <p:txBody>
          <a:bodyPr wrap="none" rtlCol="0" anchor="t"/>
          <a:lstStyle/>
          <a:p>
            <a:r>
              <a:rPr lang="fr-FR" sz="2400" b="1">
                <a:solidFill>
                  <a:schemeClr val="bg1"/>
                </a:solidFill>
              </a:rPr>
              <a:t>Transformers</a:t>
            </a:r>
            <a:endParaRPr lang="fr-FR" sz="2400" b="1" dirty="0">
              <a:solidFill>
                <a:schemeClr val="bg1"/>
              </a:solidFill>
            </a:endParaRPr>
          </a:p>
        </p:txBody>
      </p:sp>
      <p:sp>
        <p:nvSpPr>
          <p:cNvPr id="11" name="Text 7"/>
          <p:cNvSpPr/>
          <p:nvPr/>
        </p:nvSpPr>
        <p:spPr>
          <a:xfrm>
            <a:off x="7166134" y="3225498"/>
            <a:ext cx="7339542" cy="2697718"/>
          </a:xfrm>
          <a:prstGeom prst="rect">
            <a:avLst/>
          </a:prstGeom>
          <a:noFill/>
          <a:ln/>
        </p:spPr>
        <p:txBody>
          <a:bodyPr wrap="square" rtlCol="0" anchor="t"/>
          <a:lstStyle/>
          <a:p>
            <a:pPr marL="0" indent="0" algn="just">
              <a:lnSpc>
                <a:spcPts val="2736"/>
              </a:lnSpc>
              <a:buNone/>
            </a:pPr>
            <a:r>
              <a:rPr lang="fr-FR" b="1" dirty="0">
                <a:solidFill>
                  <a:schemeClr val="bg1"/>
                </a:solidFill>
              </a:rPr>
              <a:t>Les modèles Transformers, bien qu'extrêmement performants pour les tâches nécessitant une compréhension approfondie des séquences audio, sont très gourmands en données et en puissance de calcul. Pour obtenir des résultats significatifs, il est généralement nécessaire d'avoir entre 50 000 et 100 000 segments annotés, chacun durant environ 5 à 15 secondes. Un grand volume de données est essentiel pour que le modèle généralise bien.</a:t>
            </a:r>
            <a:endParaRPr lang="en-US" b="1" dirty="0">
              <a:solidFill>
                <a:schemeClr val="bg1"/>
              </a:solidFill>
            </a:endParaRPr>
          </a:p>
        </p:txBody>
      </p:sp>
      <p:sp>
        <p:nvSpPr>
          <p:cNvPr id="17" name="ZoneTexte 16">
            <a:extLst>
              <a:ext uri="{FF2B5EF4-FFF2-40B4-BE49-F238E27FC236}">
                <a16:creationId xmlns:a16="http://schemas.microsoft.com/office/drawing/2014/main" id="{7C385483-890D-3FC6-F284-C13BFAE7A106}"/>
              </a:ext>
            </a:extLst>
          </p:cNvPr>
          <p:cNvSpPr txBox="1"/>
          <p:nvPr/>
        </p:nvSpPr>
        <p:spPr>
          <a:xfrm>
            <a:off x="6962274" y="6234684"/>
            <a:ext cx="7543401" cy="707886"/>
          </a:xfrm>
          <a:prstGeom prst="rect">
            <a:avLst/>
          </a:prstGeom>
          <a:noFill/>
        </p:spPr>
        <p:txBody>
          <a:bodyPr wrap="square" rtlCol="0">
            <a:spAutoFit/>
          </a:bodyPr>
          <a:lstStyle/>
          <a:p>
            <a:r>
              <a:rPr lang="fr-FR" sz="2000" b="1" dirty="0">
                <a:solidFill>
                  <a:schemeClr val="bg1"/>
                </a:solidFill>
              </a:rPr>
              <a:t>Données requises: 50</a:t>
            </a:r>
            <a:r>
              <a:rPr lang="fr-FR" b="1" dirty="0">
                <a:solidFill>
                  <a:schemeClr val="bg1"/>
                </a:solidFill>
              </a:rPr>
              <a:t> 000 à 100 000 segments  de 5 à 15 secondes chacun</a:t>
            </a:r>
          </a:p>
          <a:p>
            <a:r>
              <a:rPr lang="fr-FR" sz="2000" b="1" dirty="0">
                <a:solidFill>
                  <a:schemeClr val="bg1"/>
                </a:solidFill>
              </a:rPr>
              <a:t>Répartition: </a:t>
            </a:r>
            <a:r>
              <a:rPr lang="fr-FR" b="1" dirty="0">
                <a:solidFill>
                  <a:schemeClr val="bg1"/>
                </a:solidFill>
              </a:rPr>
              <a:t>50% publicités et 50% non-publicités</a:t>
            </a:r>
            <a:endParaRPr lang="fr-BF" b="1" dirty="0">
              <a:solidFill>
                <a:schemeClr val="bg1"/>
              </a:solidFill>
            </a:endParaRPr>
          </a:p>
        </p:txBody>
      </p:sp>
    </p:spTree>
    <p:extLst>
      <p:ext uri="{BB962C8B-B14F-4D97-AF65-F5344CB8AC3E}">
        <p14:creationId xmlns:p14="http://schemas.microsoft.com/office/powerpoint/2010/main" val="3863183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192083" y="876062"/>
            <a:ext cx="7732633" cy="1323023"/>
          </a:xfrm>
          <a:prstGeom prst="rect">
            <a:avLst/>
          </a:prstGeom>
          <a:noFill/>
          <a:ln/>
        </p:spPr>
        <p:txBody>
          <a:bodyPr wrap="square" rtlCol="0" anchor="t"/>
          <a:lstStyle/>
          <a:p>
            <a:pPr marL="0" indent="0">
              <a:lnSpc>
                <a:spcPts val="5209"/>
              </a:lnSpc>
              <a:buNone/>
            </a:pPr>
            <a:r>
              <a:rPr lang="en-US" sz="4167" b="1" kern="0" spc="-83" dirty="0">
                <a:solidFill>
                  <a:srgbClr val="FF8AAF"/>
                </a:solidFill>
                <a:latin typeface="Petrona" pitchFamily="34" charset="0"/>
                <a:ea typeface="Petrona" pitchFamily="34" charset="-122"/>
                <a:cs typeface="Petrona" pitchFamily="34" charset="-120"/>
              </a:rPr>
              <a:t>Meilleur algorithme et justification du choix</a:t>
            </a:r>
            <a:endParaRPr lang="en-US" sz="4167" dirty="0"/>
          </a:p>
        </p:txBody>
      </p:sp>
      <p:sp>
        <p:nvSpPr>
          <p:cNvPr id="6" name="Shape 2"/>
          <p:cNvSpPr/>
          <p:nvPr/>
        </p:nvSpPr>
        <p:spPr>
          <a:xfrm>
            <a:off x="5610519" y="2338324"/>
            <a:ext cx="8346877" cy="1614072"/>
          </a:xfrm>
          <a:prstGeom prst="roundRect">
            <a:avLst>
              <a:gd name="adj" fmla="val 3921"/>
            </a:avLst>
          </a:prstGeom>
          <a:solidFill>
            <a:srgbClr val="2F1D63"/>
          </a:solidFill>
          <a:ln w="7620">
            <a:solidFill>
              <a:srgbClr val="48367C"/>
            </a:solidFill>
            <a:prstDash val="solid"/>
          </a:ln>
        </p:spPr>
      </p:sp>
      <p:sp>
        <p:nvSpPr>
          <p:cNvPr id="7" name="Text 3"/>
          <p:cNvSpPr/>
          <p:nvPr/>
        </p:nvSpPr>
        <p:spPr>
          <a:xfrm>
            <a:off x="6401276" y="2710696"/>
            <a:ext cx="2646283" cy="330756"/>
          </a:xfrm>
          <a:prstGeom prst="rect">
            <a:avLst/>
          </a:prstGeom>
          <a:noFill/>
          <a:ln/>
        </p:spPr>
        <p:txBody>
          <a:bodyPr wrap="none" rtlCol="0" anchor="t"/>
          <a:lstStyle/>
          <a:p>
            <a:pPr marL="0" indent="0">
              <a:lnSpc>
                <a:spcPts val="2605"/>
              </a:lnSpc>
              <a:buNone/>
            </a:pPr>
            <a:endParaRPr lang="en-US" sz="2084" dirty="0"/>
          </a:p>
        </p:txBody>
      </p:sp>
      <p:sp>
        <p:nvSpPr>
          <p:cNvPr id="8" name="Text 4"/>
          <p:cNvSpPr/>
          <p:nvPr/>
        </p:nvSpPr>
        <p:spPr>
          <a:xfrm>
            <a:off x="5679638" y="2449380"/>
            <a:ext cx="8137683" cy="1548736"/>
          </a:xfrm>
          <a:prstGeom prst="rect">
            <a:avLst/>
          </a:prstGeom>
          <a:noFill/>
          <a:ln/>
        </p:spPr>
        <p:txBody>
          <a:bodyPr wrap="square" rtlCol="0" anchor="t"/>
          <a:lstStyle/>
          <a:p>
            <a:pPr marL="0" indent="0" algn="just">
              <a:lnSpc>
                <a:spcPts val="2540"/>
              </a:lnSpc>
              <a:buNone/>
            </a:pPr>
            <a:r>
              <a:rPr lang="fr-FR" sz="2000" b="1" dirty="0">
                <a:solidFill>
                  <a:schemeClr val="bg1"/>
                </a:solidFill>
              </a:rPr>
              <a:t>Après avoir évalué différentes approches, nous avons conclu que l'utilisation d'un Réseau de Neurones Convolutifs (CNN) est la plus adaptée pour notre projet de détection de publicités dans les fichiers audio. Ce choix repose sur plusieurs facteurs clés :</a:t>
            </a:r>
            <a:endParaRPr lang="en-US" b="1" dirty="0">
              <a:solidFill>
                <a:schemeClr val="bg1"/>
              </a:solidFill>
            </a:endParaRPr>
          </a:p>
        </p:txBody>
      </p:sp>
      <p:sp>
        <p:nvSpPr>
          <p:cNvPr id="12" name="Shape 8"/>
          <p:cNvSpPr/>
          <p:nvPr/>
        </p:nvSpPr>
        <p:spPr>
          <a:xfrm>
            <a:off x="5610519" y="4157544"/>
            <a:ext cx="3765590" cy="2339510"/>
          </a:xfrm>
          <a:prstGeom prst="roundRect">
            <a:avLst>
              <a:gd name="adj" fmla="val 3400"/>
            </a:avLst>
          </a:prstGeom>
          <a:solidFill>
            <a:srgbClr val="2F1D63"/>
          </a:solidFill>
          <a:ln w="7620">
            <a:solidFill>
              <a:srgbClr val="48367C"/>
            </a:solidFill>
            <a:prstDash val="solid"/>
          </a:ln>
        </p:spPr>
      </p:sp>
      <p:sp>
        <p:nvSpPr>
          <p:cNvPr id="13" name="Text 9"/>
          <p:cNvSpPr/>
          <p:nvPr/>
        </p:nvSpPr>
        <p:spPr>
          <a:xfrm>
            <a:off x="5679638" y="4190955"/>
            <a:ext cx="3696471" cy="330756"/>
          </a:xfrm>
          <a:prstGeom prst="rect">
            <a:avLst/>
          </a:prstGeom>
          <a:noFill/>
          <a:ln/>
        </p:spPr>
        <p:txBody>
          <a:bodyPr wrap="none" rtlCol="0" anchor="t"/>
          <a:lstStyle/>
          <a:p>
            <a:pPr marL="0" indent="0">
              <a:lnSpc>
                <a:spcPts val="2605"/>
              </a:lnSpc>
              <a:buNone/>
            </a:pPr>
            <a:r>
              <a:rPr lang="fr-FR" sz="2400" b="1" dirty="0">
                <a:solidFill>
                  <a:schemeClr val="bg1"/>
                </a:solidFill>
              </a:rPr>
              <a:t>1-Capture des Motifs Sonores </a:t>
            </a:r>
            <a:endParaRPr lang="en-US" sz="2084" b="1" dirty="0">
              <a:solidFill>
                <a:schemeClr val="bg1"/>
              </a:solidFill>
            </a:endParaRPr>
          </a:p>
        </p:txBody>
      </p:sp>
      <p:sp>
        <p:nvSpPr>
          <p:cNvPr id="14" name="Text 10"/>
          <p:cNvSpPr/>
          <p:nvPr/>
        </p:nvSpPr>
        <p:spPr>
          <a:xfrm>
            <a:off x="5700355" y="4564856"/>
            <a:ext cx="3555940" cy="1932197"/>
          </a:xfrm>
          <a:prstGeom prst="rect">
            <a:avLst/>
          </a:prstGeom>
          <a:noFill/>
          <a:ln/>
        </p:spPr>
        <p:txBody>
          <a:bodyPr wrap="square" rtlCol="0" anchor="t"/>
          <a:lstStyle/>
          <a:p>
            <a:pPr marL="0" indent="0" algn="just">
              <a:lnSpc>
                <a:spcPts val="2540"/>
              </a:lnSpc>
              <a:buNone/>
            </a:pPr>
            <a:r>
              <a:rPr lang="fr-FR" sz="1600" b="1" dirty="0">
                <a:solidFill>
                  <a:schemeClr val="bg1"/>
                </a:solidFill>
              </a:rPr>
              <a:t>Les publicités possèdent souvent des motifs sonores distincts. Les CNN sont particulièrement efficaces pour extraire ces motifs lorsqu'ils sont représentés sous forme de spectrogrammes.</a:t>
            </a:r>
            <a:endParaRPr lang="en-US" sz="1588" b="1" dirty="0">
              <a:solidFill>
                <a:schemeClr val="bg1"/>
              </a:solidFill>
            </a:endParaRPr>
          </a:p>
        </p:txBody>
      </p:sp>
      <p:sp>
        <p:nvSpPr>
          <p:cNvPr id="15" name="Shape 11"/>
          <p:cNvSpPr/>
          <p:nvPr/>
        </p:nvSpPr>
        <p:spPr>
          <a:xfrm>
            <a:off x="9748478" y="4119083"/>
            <a:ext cx="4561079" cy="2377971"/>
          </a:xfrm>
          <a:prstGeom prst="roundRect">
            <a:avLst>
              <a:gd name="adj" fmla="val 3400"/>
            </a:avLst>
          </a:prstGeom>
          <a:solidFill>
            <a:srgbClr val="2F1D63"/>
          </a:solidFill>
          <a:ln w="7620">
            <a:solidFill>
              <a:srgbClr val="48367C"/>
            </a:solidFill>
            <a:prstDash val="solid"/>
          </a:ln>
        </p:spPr>
        <p:txBody>
          <a:bodyPr/>
          <a:lstStyle/>
          <a:p>
            <a:endParaRPr lang="fr-BF" dirty="0"/>
          </a:p>
        </p:txBody>
      </p:sp>
      <p:sp>
        <p:nvSpPr>
          <p:cNvPr id="16" name="Text 12"/>
          <p:cNvSpPr/>
          <p:nvPr/>
        </p:nvSpPr>
        <p:spPr>
          <a:xfrm>
            <a:off x="9962436" y="4206654"/>
            <a:ext cx="3347204" cy="410718"/>
          </a:xfrm>
          <a:prstGeom prst="rect">
            <a:avLst/>
          </a:prstGeom>
          <a:noFill/>
          <a:ln/>
        </p:spPr>
        <p:txBody>
          <a:bodyPr wrap="square" rtlCol="0" anchor="t"/>
          <a:lstStyle/>
          <a:p>
            <a:pPr marL="0" indent="0">
              <a:lnSpc>
                <a:spcPts val="2605"/>
              </a:lnSpc>
              <a:buNone/>
            </a:pPr>
            <a:r>
              <a:rPr lang="fr-FR" sz="2400" b="1" dirty="0">
                <a:solidFill>
                  <a:schemeClr val="bg1"/>
                </a:solidFill>
              </a:rPr>
              <a:t>2-Efficacité en Temps </a:t>
            </a:r>
            <a:endParaRPr lang="en-US" sz="2084" b="1" dirty="0">
              <a:solidFill>
                <a:schemeClr val="bg1"/>
              </a:solidFill>
            </a:endParaRPr>
          </a:p>
        </p:txBody>
      </p:sp>
      <p:sp>
        <p:nvSpPr>
          <p:cNvPr id="17" name="Text 13"/>
          <p:cNvSpPr/>
          <p:nvPr/>
        </p:nvSpPr>
        <p:spPr>
          <a:xfrm>
            <a:off x="9946682" y="4521711"/>
            <a:ext cx="4347121" cy="1877658"/>
          </a:xfrm>
          <a:prstGeom prst="rect">
            <a:avLst/>
          </a:prstGeom>
          <a:noFill/>
          <a:ln/>
        </p:spPr>
        <p:txBody>
          <a:bodyPr wrap="square" rtlCol="0" anchor="t"/>
          <a:lstStyle/>
          <a:p>
            <a:pPr marL="0" indent="0">
              <a:lnSpc>
                <a:spcPts val="2540"/>
              </a:lnSpc>
              <a:buNone/>
            </a:pPr>
            <a:r>
              <a:rPr lang="fr-FR" sz="1600" b="1" dirty="0">
                <a:solidFill>
                  <a:schemeClr val="bg1"/>
                </a:solidFill>
              </a:rPr>
              <a:t>Comparés aux RNN et aux Transformers, les CNN sont généralement plus rapides à entraîner tout en offrant une bonne précision. Cela permet de réduire le temps nécessaire pour développer un modèle performant</a:t>
            </a:r>
            <a:endParaRPr lang="en-US" sz="1588" b="1" dirty="0">
              <a:solidFill>
                <a:schemeClr val="bg1"/>
              </a:solidFill>
            </a:endParaRPr>
          </a:p>
        </p:txBody>
      </p:sp>
      <p:sp>
        <p:nvSpPr>
          <p:cNvPr id="19" name="Shape 8">
            <a:extLst>
              <a:ext uri="{FF2B5EF4-FFF2-40B4-BE49-F238E27FC236}">
                <a16:creationId xmlns:a16="http://schemas.microsoft.com/office/drawing/2014/main" id="{74A06A0A-C795-92A9-CC53-1AD4BA55550D}"/>
              </a:ext>
            </a:extLst>
          </p:cNvPr>
          <p:cNvSpPr/>
          <p:nvPr/>
        </p:nvSpPr>
        <p:spPr>
          <a:xfrm>
            <a:off x="5610519" y="6610329"/>
            <a:ext cx="8699037" cy="1461150"/>
          </a:xfrm>
          <a:prstGeom prst="roundRect">
            <a:avLst>
              <a:gd name="adj" fmla="val 3400"/>
            </a:avLst>
          </a:prstGeom>
          <a:solidFill>
            <a:srgbClr val="2F1D63"/>
          </a:solidFill>
          <a:ln w="7620">
            <a:solidFill>
              <a:srgbClr val="48367C"/>
            </a:solidFill>
            <a:prstDash val="solid"/>
          </a:ln>
        </p:spPr>
      </p:sp>
      <p:sp>
        <p:nvSpPr>
          <p:cNvPr id="20" name="Text 9">
            <a:extLst>
              <a:ext uri="{FF2B5EF4-FFF2-40B4-BE49-F238E27FC236}">
                <a16:creationId xmlns:a16="http://schemas.microsoft.com/office/drawing/2014/main" id="{4DCB64AA-41A3-3802-E90D-D2DAA726CA88}"/>
              </a:ext>
            </a:extLst>
          </p:cNvPr>
          <p:cNvSpPr/>
          <p:nvPr/>
        </p:nvSpPr>
        <p:spPr>
          <a:xfrm>
            <a:off x="8879448" y="6642985"/>
            <a:ext cx="2927541" cy="402613"/>
          </a:xfrm>
          <a:prstGeom prst="rect">
            <a:avLst/>
          </a:prstGeom>
          <a:noFill/>
          <a:ln/>
        </p:spPr>
        <p:txBody>
          <a:bodyPr wrap="none" rtlCol="0" anchor="t"/>
          <a:lstStyle/>
          <a:p>
            <a:pPr marL="0" indent="0">
              <a:lnSpc>
                <a:spcPts val="2605"/>
              </a:lnSpc>
              <a:buNone/>
            </a:pPr>
            <a:r>
              <a:rPr lang="fr-FR" sz="2800" b="1" dirty="0">
                <a:solidFill>
                  <a:schemeClr val="bg1"/>
                </a:solidFill>
              </a:rPr>
              <a:t>3-Simplicité</a:t>
            </a:r>
            <a:endParaRPr lang="en-US" sz="2400" b="1" dirty="0">
              <a:solidFill>
                <a:schemeClr val="bg1"/>
              </a:solidFill>
            </a:endParaRPr>
          </a:p>
        </p:txBody>
      </p:sp>
      <p:sp>
        <p:nvSpPr>
          <p:cNvPr id="21" name="Text 10">
            <a:extLst>
              <a:ext uri="{FF2B5EF4-FFF2-40B4-BE49-F238E27FC236}">
                <a16:creationId xmlns:a16="http://schemas.microsoft.com/office/drawing/2014/main" id="{3E74000E-18A0-322C-1644-3613D119308C}"/>
              </a:ext>
            </a:extLst>
          </p:cNvPr>
          <p:cNvSpPr/>
          <p:nvPr/>
        </p:nvSpPr>
        <p:spPr>
          <a:xfrm>
            <a:off x="5919537" y="7063789"/>
            <a:ext cx="8325682" cy="1063810"/>
          </a:xfrm>
          <a:prstGeom prst="rect">
            <a:avLst/>
          </a:prstGeom>
          <a:noFill/>
          <a:ln/>
        </p:spPr>
        <p:txBody>
          <a:bodyPr wrap="square" rtlCol="0" anchor="t"/>
          <a:lstStyle/>
          <a:p>
            <a:pPr marL="0" indent="0" algn="just">
              <a:lnSpc>
                <a:spcPts val="2540"/>
              </a:lnSpc>
              <a:buNone/>
            </a:pPr>
            <a:r>
              <a:rPr lang="fr-FR" sz="1600" b="1" dirty="0">
                <a:solidFill>
                  <a:schemeClr val="bg1"/>
                </a:solidFill>
              </a:rPr>
              <a:t>Les architectures CNN sont plus simples à mettre en œuvre et à ajuster que les architectures RNN ou Transformers. Cette simplicité facilite la maintenance et l'optimisation du modèle.</a:t>
            </a:r>
            <a:endParaRPr lang="en-US" sz="1588" b="1" dirty="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txBody>
          <a:bodyPr/>
          <a:lstStyle/>
          <a:p>
            <a:endParaRPr lang="fr-BF" dirty="0"/>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7980946" y="1206103"/>
            <a:ext cx="3678492" cy="581978"/>
          </a:xfrm>
          <a:prstGeom prst="rect">
            <a:avLst/>
          </a:prstGeom>
          <a:noFill/>
          <a:ln/>
        </p:spPr>
        <p:txBody>
          <a:bodyPr wrap="none" rtlCol="0" anchor="t"/>
          <a:lstStyle/>
          <a:p>
            <a:pPr marL="0" indent="0">
              <a:lnSpc>
                <a:spcPts val="4583"/>
              </a:lnSpc>
              <a:buNone/>
            </a:pPr>
            <a:r>
              <a:rPr lang="en-US" sz="3667" b="1" kern="0" spc="-73" dirty="0">
                <a:solidFill>
                  <a:srgbClr val="FF8AAF"/>
                </a:solidFill>
                <a:latin typeface="Petrona" pitchFamily="34" charset="0"/>
                <a:ea typeface="Petrona" pitchFamily="34" charset="-122"/>
                <a:cs typeface="Petrona" pitchFamily="34" charset="-120"/>
              </a:rPr>
              <a:t>Conclusion</a:t>
            </a:r>
            <a:endParaRPr lang="en-US" sz="3667" dirty="0"/>
          </a:p>
        </p:txBody>
      </p:sp>
      <p:sp>
        <p:nvSpPr>
          <p:cNvPr id="8" name="Text 3"/>
          <p:cNvSpPr/>
          <p:nvPr/>
        </p:nvSpPr>
        <p:spPr>
          <a:xfrm>
            <a:off x="5486400" y="3071932"/>
            <a:ext cx="8523208" cy="1116092"/>
          </a:xfrm>
          <a:prstGeom prst="rect">
            <a:avLst/>
          </a:prstGeom>
          <a:noFill/>
          <a:ln/>
        </p:spPr>
        <p:txBody>
          <a:bodyPr wrap="none" rtlCol="0" anchor="t"/>
          <a:lstStyle/>
          <a:p>
            <a:pPr marL="0" indent="0" algn="l">
              <a:lnSpc>
                <a:spcPts val="2235"/>
              </a:lnSpc>
              <a:buNone/>
            </a:pPr>
            <a:endParaRPr lang="en-US" sz="1397" dirty="0"/>
          </a:p>
        </p:txBody>
      </p:sp>
      <p:sp>
        <p:nvSpPr>
          <p:cNvPr id="16" name="ZoneTexte 15">
            <a:extLst>
              <a:ext uri="{FF2B5EF4-FFF2-40B4-BE49-F238E27FC236}">
                <a16:creationId xmlns:a16="http://schemas.microsoft.com/office/drawing/2014/main" id="{28EB42BA-A8B2-CBCE-D471-6864C0AEC470}"/>
              </a:ext>
            </a:extLst>
          </p:cNvPr>
          <p:cNvSpPr txBox="1"/>
          <p:nvPr/>
        </p:nvSpPr>
        <p:spPr>
          <a:xfrm>
            <a:off x="5630779" y="2194769"/>
            <a:ext cx="8871284" cy="2542363"/>
          </a:xfrm>
          <a:prstGeom prst="rect">
            <a:avLst/>
          </a:prstGeom>
          <a:noFill/>
        </p:spPr>
        <p:txBody>
          <a:bodyPr wrap="square" rtlCol="0">
            <a:spAutoFit/>
          </a:bodyPr>
          <a:lstStyle/>
          <a:p>
            <a:pPr algn="just">
              <a:lnSpc>
                <a:spcPct val="150000"/>
              </a:lnSpc>
            </a:pPr>
            <a:r>
              <a:rPr lang="fr-FR" b="1" dirty="0">
                <a:solidFill>
                  <a:schemeClr val="bg1"/>
                </a:solidFill>
              </a:rPr>
              <a:t>Dans ce projet, nous avons exploré diverses approches pour la détection automatique de publicités dans les fichiers audio provenant de plusieurs stations de radio. Après avoir analysé plusieurs algorithmes, notamment les Réseaux de Neurones Convolutifs (CNN), les Réseaux de Neurones Récurrents (RNN) avec LSTM, et les Transformers, nous avons choisi d'utiliser un CNN pour sa capacité à capturer les motifs visuels distinctifs des spectrogrammes audio, sa simplicité, et son efficacité en termes de temps d'entraînement.</a:t>
            </a:r>
            <a:endParaRPr lang="fr-BF" b="1" dirty="0">
              <a:solidFill>
                <a:schemeClr val="bg1"/>
              </a:solidFill>
            </a:endParaRPr>
          </a:p>
        </p:txBody>
      </p:sp>
      <p:sp>
        <p:nvSpPr>
          <p:cNvPr id="17" name="Text 1">
            <a:extLst>
              <a:ext uri="{FF2B5EF4-FFF2-40B4-BE49-F238E27FC236}">
                <a16:creationId xmlns:a16="http://schemas.microsoft.com/office/drawing/2014/main" id="{D315E548-9C87-1F8C-A53D-0D17B9F9DB1D}"/>
              </a:ext>
            </a:extLst>
          </p:cNvPr>
          <p:cNvSpPr/>
          <p:nvPr/>
        </p:nvSpPr>
        <p:spPr>
          <a:xfrm>
            <a:off x="7582864" y="4786653"/>
            <a:ext cx="4330279" cy="581978"/>
          </a:xfrm>
          <a:prstGeom prst="rect">
            <a:avLst/>
          </a:prstGeom>
          <a:noFill/>
          <a:ln/>
        </p:spPr>
        <p:txBody>
          <a:bodyPr wrap="none" rtlCol="0" anchor="t"/>
          <a:lstStyle/>
          <a:p>
            <a:pPr marL="0" indent="0">
              <a:lnSpc>
                <a:spcPts val="4583"/>
              </a:lnSpc>
              <a:buNone/>
            </a:pPr>
            <a:r>
              <a:rPr lang="fr-FR" sz="3667" b="1" kern="0" spc="-73" dirty="0">
                <a:solidFill>
                  <a:srgbClr val="FF8AAF"/>
                </a:solidFill>
                <a:latin typeface="Petrona" pitchFamily="34" charset="0"/>
                <a:ea typeface="Petrona" pitchFamily="34" charset="-122"/>
                <a:cs typeface="Petrona" pitchFamily="34" charset="-120"/>
              </a:rPr>
              <a:t>Prochaines étapes</a:t>
            </a:r>
            <a:endParaRPr lang="fr-FR" sz="3667" dirty="0"/>
          </a:p>
        </p:txBody>
      </p:sp>
      <p:sp>
        <p:nvSpPr>
          <p:cNvPr id="18" name="ZoneTexte 17">
            <a:extLst>
              <a:ext uri="{FF2B5EF4-FFF2-40B4-BE49-F238E27FC236}">
                <a16:creationId xmlns:a16="http://schemas.microsoft.com/office/drawing/2014/main" id="{11D9844E-78AD-25C8-ACD5-9E7A9A356638}"/>
              </a:ext>
            </a:extLst>
          </p:cNvPr>
          <p:cNvSpPr txBox="1"/>
          <p:nvPr/>
        </p:nvSpPr>
        <p:spPr>
          <a:xfrm>
            <a:off x="5630779" y="5646821"/>
            <a:ext cx="5903495" cy="461665"/>
          </a:xfrm>
          <a:prstGeom prst="rect">
            <a:avLst/>
          </a:prstGeom>
          <a:noFill/>
        </p:spPr>
        <p:txBody>
          <a:bodyPr wrap="square" rtlCol="0">
            <a:spAutoFit/>
          </a:bodyPr>
          <a:lstStyle/>
          <a:p>
            <a:pPr marL="285750" indent="-285750">
              <a:buFont typeface="Wingdings" panose="05000000000000000000" pitchFamily="2" charset="2"/>
              <a:buChar char="§"/>
            </a:pPr>
            <a:r>
              <a:rPr lang="fr-FR" sz="2400" b="1" dirty="0">
                <a:solidFill>
                  <a:schemeClr val="bg1"/>
                </a:solidFill>
              </a:rPr>
              <a:t>Optimisation du Modèle</a:t>
            </a:r>
            <a:endParaRPr lang="fr-BF" sz="2400" b="1" dirty="0">
              <a:solidFill>
                <a:schemeClr val="bg1"/>
              </a:solidFill>
            </a:endParaRPr>
          </a:p>
        </p:txBody>
      </p:sp>
      <p:sp>
        <p:nvSpPr>
          <p:cNvPr id="19" name="ZoneTexte 18">
            <a:extLst>
              <a:ext uri="{FF2B5EF4-FFF2-40B4-BE49-F238E27FC236}">
                <a16:creationId xmlns:a16="http://schemas.microsoft.com/office/drawing/2014/main" id="{01410508-420D-7E04-8602-06E45D06E3A8}"/>
              </a:ext>
            </a:extLst>
          </p:cNvPr>
          <p:cNvSpPr txBox="1"/>
          <p:nvPr/>
        </p:nvSpPr>
        <p:spPr>
          <a:xfrm>
            <a:off x="5630779" y="6148834"/>
            <a:ext cx="8378829" cy="461665"/>
          </a:xfrm>
          <a:prstGeom prst="rect">
            <a:avLst/>
          </a:prstGeom>
          <a:noFill/>
        </p:spPr>
        <p:txBody>
          <a:bodyPr wrap="square" rtlCol="0">
            <a:spAutoFit/>
          </a:bodyPr>
          <a:lstStyle/>
          <a:p>
            <a:pPr marL="285750" indent="-285750">
              <a:buFont typeface="Wingdings" panose="05000000000000000000" pitchFamily="2" charset="2"/>
              <a:buChar char="§"/>
            </a:pPr>
            <a:r>
              <a:rPr lang="fr-FR" sz="2400" b="1" dirty="0">
                <a:solidFill>
                  <a:schemeClr val="bg1"/>
                </a:solidFill>
              </a:rPr>
              <a:t>Collecte et Annotation de Données Supplémentaires</a:t>
            </a:r>
            <a:endParaRPr lang="fr-BF" sz="2400" b="1" dirty="0">
              <a:solidFill>
                <a:schemeClr val="bg1"/>
              </a:solidFill>
            </a:endParaRPr>
          </a:p>
        </p:txBody>
      </p:sp>
      <p:sp>
        <p:nvSpPr>
          <p:cNvPr id="20" name="ZoneTexte 19">
            <a:extLst>
              <a:ext uri="{FF2B5EF4-FFF2-40B4-BE49-F238E27FC236}">
                <a16:creationId xmlns:a16="http://schemas.microsoft.com/office/drawing/2014/main" id="{1C09C962-35F9-1AA9-5B19-16036F71C1E7}"/>
              </a:ext>
            </a:extLst>
          </p:cNvPr>
          <p:cNvSpPr txBox="1"/>
          <p:nvPr/>
        </p:nvSpPr>
        <p:spPr>
          <a:xfrm>
            <a:off x="5630779" y="6727552"/>
            <a:ext cx="8378829" cy="461665"/>
          </a:xfrm>
          <a:prstGeom prst="rect">
            <a:avLst/>
          </a:prstGeom>
          <a:noFill/>
        </p:spPr>
        <p:txBody>
          <a:bodyPr wrap="square" rtlCol="0">
            <a:spAutoFit/>
          </a:bodyPr>
          <a:lstStyle/>
          <a:p>
            <a:pPr marL="285750" indent="-285750">
              <a:buFont typeface="Wingdings" panose="05000000000000000000" pitchFamily="2" charset="2"/>
              <a:buChar char="§"/>
            </a:pPr>
            <a:r>
              <a:rPr lang="fr-FR" sz="2400" b="1" dirty="0">
                <a:solidFill>
                  <a:schemeClr val="bg1"/>
                </a:solidFill>
              </a:rPr>
              <a:t>Évaluation Continue</a:t>
            </a:r>
            <a:endParaRPr lang="fr-BF" sz="2400" b="1" dirty="0">
              <a:solidFill>
                <a:schemeClr val="bg1"/>
              </a:solidFill>
            </a:endParaRPr>
          </a:p>
        </p:txBody>
      </p:sp>
      <p:sp>
        <p:nvSpPr>
          <p:cNvPr id="21" name="ZoneTexte 20">
            <a:extLst>
              <a:ext uri="{FF2B5EF4-FFF2-40B4-BE49-F238E27FC236}">
                <a16:creationId xmlns:a16="http://schemas.microsoft.com/office/drawing/2014/main" id="{86B1EAF5-FCC2-2EA7-D70B-3D705887D03A}"/>
              </a:ext>
            </a:extLst>
          </p:cNvPr>
          <p:cNvSpPr txBox="1"/>
          <p:nvPr/>
        </p:nvSpPr>
        <p:spPr>
          <a:xfrm>
            <a:off x="5630778" y="7300603"/>
            <a:ext cx="8378829" cy="461665"/>
          </a:xfrm>
          <a:prstGeom prst="rect">
            <a:avLst/>
          </a:prstGeom>
          <a:noFill/>
        </p:spPr>
        <p:txBody>
          <a:bodyPr wrap="square" rtlCol="0">
            <a:spAutoFit/>
          </a:bodyPr>
          <a:lstStyle/>
          <a:p>
            <a:pPr marL="285750" indent="-285750">
              <a:buFont typeface="Wingdings" panose="05000000000000000000" pitchFamily="2" charset="2"/>
              <a:buChar char="§"/>
            </a:pPr>
            <a:r>
              <a:rPr lang="fr-FR" sz="2400" b="1" dirty="0">
                <a:solidFill>
                  <a:schemeClr val="bg1"/>
                </a:solidFill>
              </a:rPr>
              <a:t>Intégration </a:t>
            </a:r>
            <a:endParaRPr lang="fr-BF" sz="2400" b="1" dirty="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txBody>
          <a:bodyPr/>
          <a:lstStyle/>
          <a:p>
            <a:endParaRPr lang="fr-BF" dirty="0"/>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280190" y="1682234"/>
            <a:ext cx="6418659" cy="744260"/>
          </a:xfrm>
          <a:prstGeom prst="rect">
            <a:avLst/>
          </a:prstGeom>
          <a:noFill/>
          <a:ln/>
        </p:spPr>
        <p:txBody>
          <a:bodyPr wrap="none" rtlCol="0" anchor="t"/>
          <a:lstStyle/>
          <a:p>
            <a:pPr marL="0" indent="0">
              <a:lnSpc>
                <a:spcPts val="5860"/>
              </a:lnSpc>
              <a:buNone/>
            </a:pPr>
            <a:r>
              <a:rPr lang="en-US" sz="4688" b="1" kern="0" spc="-94" dirty="0">
                <a:solidFill>
                  <a:srgbClr val="FF8AAF"/>
                </a:solidFill>
                <a:latin typeface="Petrona" pitchFamily="34" charset="0"/>
                <a:ea typeface="Petrona" pitchFamily="34" charset="-122"/>
                <a:cs typeface="Petrona" pitchFamily="34" charset="-120"/>
              </a:rPr>
              <a:t>Ressources et références</a:t>
            </a:r>
            <a:endParaRPr lang="en-US" sz="4688" dirty="0"/>
          </a:p>
        </p:txBody>
      </p:sp>
      <p:sp>
        <p:nvSpPr>
          <p:cNvPr id="6" name="Shape 2"/>
          <p:cNvSpPr/>
          <p:nvPr/>
        </p:nvSpPr>
        <p:spPr>
          <a:xfrm>
            <a:off x="6280190" y="2766655"/>
            <a:ext cx="7556421" cy="3780711"/>
          </a:xfrm>
          <a:prstGeom prst="roundRect">
            <a:avLst>
              <a:gd name="adj" fmla="val 2520"/>
            </a:avLst>
          </a:prstGeom>
          <a:noFill/>
          <a:ln w="7620">
            <a:solidFill>
              <a:srgbClr val="FFFFFF">
                <a:alpha val="24000"/>
              </a:srgbClr>
            </a:solidFill>
            <a:prstDash val="solid"/>
          </a:ln>
        </p:spPr>
      </p:sp>
      <p:sp>
        <p:nvSpPr>
          <p:cNvPr id="13" name="Shape 9"/>
          <p:cNvSpPr/>
          <p:nvPr/>
        </p:nvSpPr>
        <p:spPr>
          <a:xfrm>
            <a:off x="6223683" y="2908002"/>
            <a:ext cx="7669434" cy="1013222"/>
          </a:xfrm>
          <a:prstGeom prst="rect">
            <a:avLst/>
          </a:prstGeom>
          <a:solidFill>
            <a:srgbClr val="FFFFFF">
              <a:alpha val="4000"/>
            </a:srgbClr>
          </a:solidFill>
          <a:ln/>
        </p:spPr>
        <p:txBody>
          <a:bodyPr/>
          <a:lstStyle/>
          <a:p>
            <a:endParaRPr lang="fr-BF" dirty="0"/>
          </a:p>
        </p:txBody>
      </p:sp>
      <p:sp>
        <p:nvSpPr>
          <p:cNvPr id="17" name="Shape 9">
            <a:extLst>
              <a:ext uri="{FF2B5EF4-FFF2-40B4-BE49-F238E27FC236}">
                <a16:creationId xmlns:a16="http://schemas.microsoft.com/office/drawing/2014/main" id="{F2B380A6-07B5-7989-F594-5AD11B08ED13}"/>
              </a:ext>
            </a:extLst>
          </p:cNvPr>
          <p:cNvSpPr/>
          <p:nvPr/>
        </p:nvSpPr>
        <p:spPr>
          <a:xfrm>
            <a:off x="6307399" y="4122709"/>
            <a:ext cx="7669434" cy="1013222"/>
          </a:xfrm>
          <a:prstGeom prst="rect">
            <a:avLst/>
          </a:prstGeom>
          <a:solidFill>
            <a:srgbClr val="FFFFFF">
              <a:alpha val="4000"/>
            </a:srgbClr>
          </a:solidFill>
          <a:ln/>
        </p:spPr>
        <p:txBody>
          <a:bodyPr/>
          <a:lstStyle/>
          <a:p>
            <a:endParaRPr lang="fr-BF" dirty="0"/>
          </a:p>
        </p:txBody>
      </p:sp>
      <p:sp>
        <p:nvSpPr>
          <p:cNvPr id="18" name="Text 8">
            <a:extLst>
              <a:ext uri="{FF2B5EF4-FFF2-40B4-BE49-F238E27FC236}">
                <a16:creationId xmlns:a16="http://schemas.microsoft.com/office/drawing/2014/main" id="{62E0E503-F8D6-7DB0-20E5-621F50D75FB1}"/>
              </a:ext>
            </a:extLst>
          </p:cNvPr>
          <p:cNvSpPr/>
          <p:nvPr/>
        </p:nvSpPr>
        <p:spPr>
          <a:xfrm>
            <a:off x="6307399" y="2939407"/>
            <a:ext cx="7669434" cy="1013222"/>
          </a:xfrm>
          <a:prstGeom prst="rect">
            <a:avLst/>
          </a:prstGeom>
          <a:noFill/>
          <a:ln/>
        </p:spPr>
        <p:txBody>
          <a:bodyPr wrap="square" rtlCol="0" anchor="t"/>
          <a:lstStyle/>
          <a:p>
            <a:pPr>
              <a:buFont typeface="Arial" panose="020B0604020202020204" pitchFamily="34" charset="0"/>
              <a:buChar char="•"/>
            </a:pPr>
            <a:r>
              <a:rPr lang="fr-FR" sz="2000" b="0" i="0" dirty="0">
                <a:effectLst/>
                <a:latin typeface="__fkGroteskNeue_598ab8"/>
                <a:hlinkClick r:id="rId5"/>
              </a:rPr>
              <a:t>https://www.techno-science.net/glossaire-definition/Detection-automatique-des-publicites-televisees.html][2</a:t>
            </a:r>
            <a:endParaRPr lang="fr-FR" sz="2000" b="0" i="0" dirty="0">
              <a:effectLst/>
              <a:latin typeface="__fkGroteskNeue_598ab8"/>
            </a:endParaRPr>
          </a:p>
          <a:p>
            <a:pPr algn="l">
              <a:buFont typeface="Arial" panose="020B0604020202020204" pitchFamily="34" charset="0"/>
              <a:buChar char="•"/>
            </a:pPr>
            <a:endParaRPr lang="fr-FR" sz="2000" b="0" i="0" dirty="0">
              <a:effectLst/>
              <a:latin typeface="__fkGroteskNeue_598ab8"/>
            </a:endParaRPr>
          </a:p>
        </p:txBody>
      </p:sp>
      <p:sp>
        <p:nvSpPr>
          <p:cNvPr id="19" name="Text 8">
            <a:extLst>
              <a:ext uri="{FF2B5EF4-FFF2-40B4-BE49-F238E27FC236}">
                <a16:creationId xmlns:a16="http://schemas.microsoft.com/office/drawing/2014/main" id="{E982F051-CA9A-B331-658A-0AB178401293}"/>
              </a:ext>
            </a:extLst>
          </p:cNvPr>
          <p:cNvSpPr/>
          <p:nvPr/>
        </p:nvSpPr>
        <p:spPr>
          <a:xfrm>
            <a:off x="6435587" y="4190478"/>
            <a:ext cx="7669434" cy="670992"/>
          </a:xfrm>
          <a:prstGeom prst="rect">
            <a:avLst/>
          </a:prstGeom>
          <a:noFill/>
          <a:ln/>
        </p:spPr>
        <p:txBody>
          <a:bodyPr wrap="square" rtlCol="0" anchor="t"/>
          <a:lstStyle/>
          <a:p>
            <a:pPr algn="l">
              <a:buFont typeface="Arial" panose="020B0604020202020204" pitchFamily="34" charset="0"/>
              <a:buChar char="•"/>
            </a:pPr>
            <a:r>
              <a:rPr lang="fr-FR" sz="2000" b="0" i="0" dirty="0">
                <a:effectLst/>
                <a:latin typeface="__fkGroteskNeue_598ab8"/>
                <a:hlinkClick r:id="rId6"/>
              </a:rPr>
              <a:t>https://huggingface.co/tasks/audio-classification</a:t>
            </a:r>
            <a:endParaRPr lang="fr-FR" sz="2000" b="0" i="0" dirty="0">
              <a:effectLst/>
              <a:latin typeface="__fkGroteskNeue_598ab8"/>
            </a:endParaRPr>
          </a:p>
          <a:p>
            <a:pPr algn="l">
              <a:buFont typeface="Arial" panose="020B0604020202020204" pitchFamily="34" charset="0"/>
              <a:buChar char="•"/>
            </a:pPr>
            <a:endParaRPr lang="fr-FR" sz="2000" b="0" i="0" dirty="0">
              <a:effectLst/>
              <a:latin typeface="__fkGroteskNeue_598ab8"/>
            </a:endParaRPr>
          </a:p>
        </p:txBody>
      </p:sp>
      <p:sp>
        <p:nvSpPr>
          <p:cNvPr id="20" name="Text 8">
            <a:extLst>
              <a:ext uri="{FF2B5EF4-FFF2-40B4-BE49-F238E27FC236}">
                <a16:creationId xmlns:a16="http://schemas.microsoft.com/office/drawing/2014/main" id="{819A5C11-0FF0-BEC4-BB10-07917637D1C3}"/>
              </a:ext>
            </a:extLst>
          </p:cNvPr>
          <p:cNvSpPr/>
          <p:nvPr/>
        </p:nvSpPr>
        <p:spPr>
          <a:xfrm>
            <a:off x="6223683" y="5227586"/>
            <a:ext cx="8182780" cy="670992"/>
          </a:xfrm>
          <a:prstGeom prst="rect">
            <a:avLst/>
          </a:prstGeom>
          <a:noFill/>
          <a:ln/>
        </p:spPr>
        <p:txBody>
          <a:bodyPr wrap="square" rtlCol="0" anchor="t"/>
          <a:lstStyle/>
          <a:p>
            <a:pPr algn="l">
              <a:buFont typeface="Arial" panose="020B0604020202020204" pitchFamily="34" charset="0"/>
              <a:buChar char="•"/>
            </a:pPr>
            <a:r>
              <a:rPr lang="fr-FR" sz="2000" b="0" i="0" dirty="0">
                <a:effectLst/>
                <a:latin typeface="__fkGroteskNeue_598ab8"/>
                <a:hlinkClick r:id="rId7"/>
              </a:rPr>
              <a:t>https://huggingface.co/learn/audio-course/chapter4/classification_models</a:t>
            </a:r>
            <a:endParaRPr lang="fr-FR" sz="2000" b="0" i="0" dirty="0">
              <a:effectLst/>
              <a:latin typeface="__fkGroteskNeue_598ab8"/>
            </a:endParaRPr>
          </a:p>
          <a:p>
            <a:pPr algn="l">
              <a:buFont typeface="Arial" panose="020B0604020202020204" pitchFamily="34" charset="0"/>
              <a:buChar char="•"/>
            </a:pPr>
            <a:endParaRPr lang="fr-FR" sz="2000" b="0" i="0" dirty="0">
              <a:effectLst/>
              <a:latin typeface="__fkGroteskNeue_598ab8"/>
            </a:endParaRPr>
          </a:p>
        </p:txBody>
      </p:sp>
      <p:sp>
        <p:nvSpPr>
          <p:cNvPr id="22" name="Text 8">
            <a:extLst>
              <a:ext uri="{FF2B5EF4-FFF2-40B4-BE49-F238E27FC236}">
                <a16:creationId xmlns:a16="http://schemas.microsoft.com/office/drawing/2014/main" id="{3CC5500F-13B9-1369-0D28-DBE74F10A995}"/>
              </a:ext>
            </a:extLst>
          </p:cNvPr>
          <p:cNvSpPr/>
          <p:nvPr/>
        </p:nvSpPr>
        <p:spPr>
          <a:xfrm>
            <a:off x="6086673" y="6547366"/>
            <a:ext cx="8367263" cy="670992"/>
          </a:xfrm>
          <a:prstGeom prst="rect">
            <a:avLst/>
          </a:prstGeom>
          <a:noFill/>
          <a:ln/>
        </p:spPr>
        <p:txBody>
          <a:bodyPr wrap="square" rtlCol="0" anchor="t"/>
          <a:lstStyle/>
          <a:p>
            <a:pPr algn="l">
              <a:buFont typeface="Arial" panose="020B0604020202020204" pitchFamily="34" charset="0"/>
              <a:buChar char="•"/>
            </a:pPr>
            <a:r>
              <a:rPr lang="fr-FR" sz="2000" b="0" i="0" u="sng" dirty="0">
                <a:solidFill>
                  <a:srgbClr val="0070C0"/>
                </a:solidFill>
                <a:effectLst/>
                <a:latin typeface="__fkGroteskNeue_598ab8"/>
              </a:rPr>
              <a:t>https://huggingface.co/learn/audio-course/fr/chapter4/classification_models#-installation-de-transformers</a:t>
            </a:r>
          </a:p>
        </p:txBody>
      </p:sp>
      <p:sp>
        <p:nvSpPr>
          <p:cNvPr id="23" name="Rectangle 1">
            <a:extLst>
              <a:ext uri="{FF2B5EF4-FFF2-40B4-BE49-F238E27FC236}">
                <a16:creationId xmlns:a16="http://schemas.microsoft.com/office/drawing/2014/main" id="{576DE415-CDB3-B5CB-15B1-29A96612A6E3}"/>
              </a:ext>
            </a:extLst>
          </p:cNvPr>
          <p:cNvSpPr>
            <a:spLocks noChangeArrowheads="1"/>
          </p:cNvSpPr>
          <p:nvPr/>
        </p:nvSpPr>
        <p:spPr bwMode="auto">
          <a:xfrm>
            <a:off x="0" y="-384043"/>
            <a:ext cx="14960246" cy="292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BF" altLang="fr-BF" sz="1200" b="0" i="0" u="sng" strike="noStrike" cap="none" normalizeH="0" baseline="0">
                <a:ln>
                  <a:noFill/>
                </a:ln>
                <a:solidFill>
                  <a:srgbClr val="0070C0"/>
                </a:solidFill>
                <a:effectLst/>
                <a:latin typeface="__fkGroteskNeue_598ab8"/>
                <a:hlinkClick r:id="rId8">
                  <a:extLst>
                    <a:ext uri="{A12FA001-AC4F-418D-AE19-62706E023703}">
                      <ahyp:hlinkClr xmlns:ahyp="http://schemas.microsoft.com/office/drawing/2018/hyperlinkcolor" val="tx"/>
                    </a:ext>
                  </a:extLst>
                </a:hlinkClick>
              </a:rPr>
              <a:t>Hugging Face - Transformers</a:t>
            </a:r>
            <a:r>
              <a:rPr kumimoji="0" lang="fr-BF" altLang="fr-BF" sz="1300" b="0" i="0" u="sng" strike="noStrike" cap="none" normalizeH="0" baseline="0">
                <a:ln>
                  <a:noFill/>
                </a:ln>
                <a:solidFill>
                  <a:srgbClr val="0070C0"/>
                </a:solidFill>
                <a:effectLst/>
              </a:rPr>
              <a:t> </a:t>
            </a:r>
            <a:endParaRPr kumimoji="0" lang="fr-BF" altLang="fr-BF" sz="1800" b="0" i="0" u="sng" strike="noStrike" cap="none" normalizeH="0" baseline="0">
              <a:ln>
                <a:noFill/>
              </a:ln>
              <a:solidFill>
                <a:srgbClr val="0070C0"/>
              </a:solidFill>
              <a:effectLst/>
            </a:endParaRPr>
          </a:p>
        </p:txBody>
      </p:sp>
      <p:sp>
        <p:nvSpPr>
          <p:cNvPr id="24" name="Shape 9">
            <a:extLst>
              <a:ext uri="{FF2B5EF4-FFF2-40B4-BE49-F238E27FC236}">
                <a16:creationId xmlns:a16="http://schemas.microsoft.com/office/drawing/2014/main" id="{4ABB8619-E003-93AA-EEE8-9FE0BE0E4512}"/>
              </a:ext>
            </a:extLst>
          </p:cNvPr>
          <p:cNvSpPr/>
          <p:nvPr/>
        </p:nvSpPr>
        <p:spPr>
          <a:xfrm>
            <a:off x="6280190" y="5107009"/>
            <a:ext cx="7669434" cy="1013222"/>
          </a:xfrm>
          <a:prstGeom prst="rect">
            <a:avLst/>
          </a:prstGeom>
          <a:solidFill>
            <a:srgbClr val="FFFFFF">
              <a:alpha val="4000"/>
            </a:srgbClr>
          </a:solidFill>
          <a:ln/>
        </p:spPr>
        <p:txBody>
          <a:bodyPr/>
          <a:lstStyle/>
          <a:p>
            <a:endParaRPr lang="fr-BF" dirty="0"/>
          </a:p>
        </p:txBody>
      </p:sp>
      <p:sp>
        <p:nvSpPr>
          <p:cNvPr id="25" name="Shape 9">
            <a:extLst>
              <a:ext uri="{FF2B5EF4-FFF2-40B4-BE49-F238E27FC236}">
                <a16:creationId xmlns:a16="http://schemas.microsoft.com/office/drawing/2014/main" id="{2432C78E-2F8A-6BE7-381E-F0E0F5C7FA16}"/>
              </a:ext>
            </a:extLst>
          </p:cNvPr>
          <p:cNvSpPr/>
          <p:nvPr/>
        </p:nvSpPr>
        <p:spPr>
          <a:xfrm>
            <a:off x="6223683" y="6161332"/>
            <a:ext cx="7669434" cy="1013222"/>
          </a:xfrm>
          <a:prstGeom prst="rect">
            <a:avLst/>
          </a:prstGeom>
          <a:solidFill>
            <a:srgbClr val="FFFFFF">
              <a:alpha val="4000"/>
            </a:srgbClr>
          </a:solidFill>
          <a:ln/>
        </p:spPr>
        <p:txBody>
          <a:bodyPr/>
          <a:lstStyle/>
          <a:p>
            <a:endParaRPr lang="fr-BF"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147</TotalTime>
  <Words>972</Words>
  <Application>Microsoft Office PowerPoint</Application>
  <PresentationFormat>Personnalisé</PresentationFormat>
  <Paragraphs>68</Paragraphs>
  <Slides>9</Slides>
  <Notes>9</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9</vt:i4>
      </vt:variant>
    </vt:vector>
  </HeadingPairs>
  <TitlesOfParts>
    <vt:vector size="15" baseType="lpstr">
      <vt:lpstr>__fkGroteskNeue_598ab8</vt:lpstr>
      <vt:lpstr>Arial</vt:lpstr>
      <vt:lpstr>Inter</vt:lpstr>
      <vt:lpstr>Petrona</vt:lpstr>
      <vt:lpstr>Wingdings</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 Daouda OUEDRAOGO</cp:lastModifiedBy>
  <cp:revision>38</cp:revision>
  <dcterms:created xsi:type="dcterms:W3CDTF">2024-08-22T17:12:57Z</dcterms:created>
  <dcterms:modified xsi:type="dcterms:W3CDTF">2024-08-26T10:10:32Z</dcterms:modified>
</cp:coreProperties>
</file>